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handoutMasterIdLst>
    <p:handoutMasterId r:id="rId52"/>
  </p:handoutMasterIdLst>
  <p:sldIdLst>
    <p:sldId id="2290" r:id="rId2"/>
    <p:sldId id="2289" r:id="rId3"/>
    <p:sldId id="2291" r:id="rId4"/>
    <p:sldId id="2170" r:id="rId5"/>
    <p:sldId id="2043" r:id="rId6"/>
    <p:sldId id="2300" r:id="rId7"/>
    <p:sldId id="2352" r:id="rId8"/>
    <p:sldId id="2363" r:id="rId9"/>
    <p:sldId id="2303" r:id="rId10"/>
    <p:sldId id="2323" r:id="rId11"/>
    <p:sldId id="2368" r:id="rId12"/>
    <p:sldId id="2353" r:id="rId13"/>
    <p:sldId id="2354" r:id="rId14"/>
    <p:sldId id="2369" r:id="rId15"/>
    <p:sldId id="2371" r:id="rId16"/>
    <p:sldId id="2372" r:id="rId17"/>
    <p:sldId id="2374" r:id="rId18"/>
    <p:sldId id="2376" r:id="rId19"/>
    <p:sldId id="2295" r:id="rId20"/>
    <p:sldId id="2188" r:id="rId21"/>
    <p:sldId id="2377" r:id="rId22"/>
    <p:sldId id="2322" r:id="rId23"/>
    <p:sldId id="2222" r:id="rId24"/>
    <p:sldId id="2364" r:id="rId25"/>
    <p:sldId id="2365" r:id="rId26"/>
    <p:sldId id="2297" r:id="rId27"/>
    <p:sldId id="1910" r:id="rId28"/>
    <p:sldId id="2313" r:id="rId29"/>
    <p:sldId id="1911" r:id="rId30"/>
    <p:sldId id="1912" r:id="rId31"/>
    <p:sldId id="2378" r:id="rId32"/>
    <p:sldId id="1913" r:id="rId33"/>
    <p:sldId id="2332" r:id="rId34"/>
    <p:sldId id="1914" r:id="rId35"/>
    <p:sldId id="2316" r:id="rId36"/>
    <p:sldId id="1920" r:id="rId37"/>
    <p:sldId id="1922" r:id="rId38"/>
    <p:sldId id="2347" r:id="rId39"/>
    <p:sldId id="1924" r:id="rId40"/>
    <p:sldId id="2317" r:id="rId41"/>
    <p:sldId id="1926" r:id="rId42"/>
    <p:sldId id="2134" r:id="rId43"/>
    <p:sldId id="2037" r:id="rId44"/>
    <p:sldId id="2244" r:id="rId45"/>
    <p:sldId id="2039" r:id="rId46"/>
    <p:sldId id="2093" r:id="rId47"/>
    <p:sldId id="2041" r:id="rId48"/>
    <p:sldId id="2245" r:id="rId49"/>
    <p:sldId id="2171" r:id="rId50"/>
  </p:sldIdLst>
  <p:sldSz cx="12190413" cy="6859588"/>
  <p:notesSz cx="6858000" cy="9144000"/>
  <p:custDataLst>
    <p:tags r:id="rId53"/>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8" autoAdjust="0"/>
    <p:restoredTop sz="96318" autoAdjust="0"/>
  </p:normalViewPr>
  <p:slideViewPr>
    <p:cSldViewPr showGuides="1">
      <p:cViewPr>
        <p:scale>
          <a:sx n="75" d="100"/>
          <a:sy n="75" d="100"/>
        </p:scale>
        <p:origin x="293" y="216"/>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2024/4/29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2024/4/29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extLst>
      <p:ext uri="{BB962C8B-B14F-4D97-AF65-F5344CB8AC3E}">
        <p14:creationId xmlns:p14="http://schemas.microsoft.com/office/powerpoint/2010/main" val="388634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2</a:t>
            </a:fld>
            <a:endParaRPr lang="zh-CN" altLang="en-US"/>
          </a:p>
        </p:txBody>
      </p:sp>
    </p:spTree>
    <p:extLst>
      <p:ext uri="{BB962C8B-B14F-4D97-AF65-F5344CB8AC3E}">
        <p14:creationId xmlns:p14="http://schemas.microsoft.com/office/powerpoint/2010/main" val="338406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3</a:t>
            </a:fld>
            <a:endParaRPr lang="zh-CN" altLang="en-US"/>
          </a:p>
        </p:txBody>
      </p:sp>
    </p:spTree>
    <p:extLst>
      <p:ext uri="{BB962C8B-B14F-4D97-AF65-F5344CB8AC3E}">
        <p14:creationId xmlns:p14="http://schemas.microsoft.com/office/powerpoint/2010/main" val="262962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4</a:t>
            </a:fld>
            <a:endParaRPr lang="zh-CN" altLang="en-US"/>
          </a:p>
        </p:txBody>
      </p:sp>
    </p:spTree>
    <p:extLst>
      <p:ext uri="{BB962C8B-B14F-4D97-AF65-F5344CB8AC3E}">
        <p14:creationId xmlns:p14="http://schemas.microsoft.com/office/powerpoint/2010/main" val="605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19</a:t>
            </a:fld>
            <a:endParaRPr lang="zh-CN" altLang="en-US"/>
          </a:p>
        </p:txBody>
      </p:sp>
    </p:spTree>
    <p:extLst>
      <p:ext uri="{BB962C8B-B14F-4D97-AF65-F5344CB8AC3E}">
        <p14:creationId xmlns:p14="http://schemas.microsoft.com/office/powerpoint/2010/main" val="343825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26</a:t>
            </a:fld>
            <a:endParaRPr lang="zh-CN" altLang="en-US"/>
          </a:p>
        </p:txBody>
      </p:sp>
    </p:spTree>
    <p:extLst>
      <p:ext uri="{BB962C8B-B14F-4D97-AF65-F5344CB8AC3E}">
        <p14:creationId xmlns:p14="http://schemas.microsoft.com/office/powerpoint/2010/main" val="324247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90413" cy="1727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avLst/>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9" name="任意多边形 8"/>
          <p:cNvSpPr/>
          <p:nvPr userDrawn="1"/>
        </p:nvSpPr>
        <p:spPr>
          <a:xfrm rot="2222741">
            <a:off x="-143064" y="-128999"/>
            <a:ext cx="935542" cy="910903"/>
          </a:xfrm>
          <a:custGeom>
            <a:avLst/>
            <a:gdLst>
              <a:gd name="connsiteX0" fmla="*/ 0 w 935542"/>
              <a:gd name="connsiteY0" fmla="*/ 389105 h 910903"/>
              <a:gd name="connsiteX1" fmla="*/ 515503 w 935542"/>
              <a:gd name="connsiteY1" fmla="*/ 0 h 910903"/>
              <a:gd name="connsiteX2" fmla="*/ 562043 w 935542"/>
              <a:gd name="connsiteY2" fmla="*/ 4592 h 910903"/>
              <a:gd name="connsiteX3" fmla="*/ 935542 w 935542"/>
              <a:gd name="connsiteY3" fmla="*/ 453097 h 910903"/>
              <a:gd name="connsiteX4" fmla="*/ 467771 w 935542"/>
              <a:gd name="connsiteY4" fmla="*/ 910903 h 910903"/>
              <a:gd name="connsiteX5" fmla="*/ 392791 w 935542"/>
              <a:gd name="connsiteY5" fmla="*/ 910903 h 910903"/>
              <a:gd name="connsiteX6" fmla="*/ 0 w 935542"/>
              <a:gd name="connsiteY6" fmla="*/ 390516 h 91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542" h="910903">
                <a:moveTo>
                  <a:pt x="0" y="389105"/>
                </a:moveTo>
                <a:lnTo>
                  <a:pt x="515503" y="0"/>
                </a:lnTo>
                <a:lnTo>
                  <a:pt x="562043" y="4592"/>
                </a:lnTo>
                <a:cubicBezTo>
                  <a:pt x="775199" y="47281"/>
                  <a:pt x="935542" y="231863"/>
                  <a:pt x="935542" y="453097"/>
                </a:cubicBezTo>
                <a:cubicBezTo>
                  <a:pt x="935542" y="705936"/>
                  <a:pt x="726114" y="910903"/>
                  <a:pt x="467771" y="910903"/>
                </a:cubicBezTo>
                <a:lnTo>
                  <a:pt x="392791" y="910903"/>
                </a:lnTo>
                <a:lnTo>
                  <a:pt x="0" y="390516"/>
                </a:lnTo>
                <a:close/>
              </a:path>
            </a:pathLst>
          </a:custGeom>
          <a:solidFill>
            <a:srgbClr val="DBEE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nvSpPr>
        <p:spPr>
          <a:xfrm>
            <a:off x="18574" y="16625"/>
            <a:ext cx="714419" cy="707886"/>
          </a:xfrm>
          <a:prstGeom prst="rect">
            <a:avLst/>
          </a:prstGeom>
        </p:spPr>
        <p:txBody>
          <a:bodyPr wrap="square">
            <a:spAutoFit/>
          </a:bodyPr>
          <a:lstStyle/>
          <a:p>
            <a:r>
              <a:rPr lang="zh-CN" altLang="en-US" sz="2000" i="1" dirty="0" smtClean="0"/>
              <a:t>易错辨析</a:t>
            </a:r>
            <a:endParaRPr lang="zh-CN" altLang="en-US" sz="2000" i="1" dirty="0"/>
          </a:p>
        </p:txBody>
      </p:sp>
    </p:spTree>
    <p:extLst>
      <p:ext uri="{BB962C8B-B14F-4D97-AF65-F5344CB8AC3E}">
        <p14:creationId xmlns:p14="http://schemas.microsoft.com/office/powerpoint/2010/main" val="28907080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6">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s>
</file>

<file path=ppt/slides/_rels/slide28.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5" Type="http://schemas.openxmlformats.org/officeDocument/2006/relationships/image" Target="../media/image12.png"/><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s>
</file>

<file path=ppt/slides/_rels/slide33.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s>
</file>

<file path=ppt/slides/_rels/slide3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5" Type="http://schemas.openxmlformats.org/officeDocument/2006/relationships/image" Target="../media/image13.png"/><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s>
</file>

<file path=ppt/slides/_rels/slide38.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5" Type="http://schemas.openxmlformats.org/officeDocument/2006/relationships/image" Target="../media/image14.png"/><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5" Type="http://schemas.openxmlformats.org/officeDocument/2006/relationships/image" Target="../media/image15.png"/><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5" Type="http://schemas.openxmlformats.org/officeDocument/2006/relationships/image" Target="../media/image17.png"/><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16.png"/></Relationships>
</file>

<file path=ppt/slides/_rels/slide44.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5" Type="http://schemas.openxmlformats.org/officeDocument/2006/relationships/image" Target="../media/image16.png"/><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19.png"/></Relationships>
</file>

<file path=ppt/slides/_rels/slide46.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3.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slide" Target="slide32.xml"/><Relationship Id="rId12" Type="http://schemas.openxmlformats.org/officeDocument/2006/relationships/slide" Target="slide41.xml"/><Relationship Id="rId17" Type="http://schemas.openxmlformats.org/officeDocument/2006/relationships/image" Target="../media/image20.emf"/><Relationship Id="rId2" Type="http://schemas.openxmlformats.org/officeDocument/2006/relationships/slideLayout" Target="../slideLayouts/slideLayout2.xml"/><Relationship Id="rId16" Type="http://schemas.openxmlformats.org/officeDocument/2006/relationships/package" Target="../embeddings/Microsoft_Word___1.docx"/><Relationship Id="rId1" Type="http://schemas.openxmlformats.org/officeDocument/2006/relationships/vmlDrawing" Target="../drawings/vmlDrawing1.vml"/><Relationship Id="rId6" Type="http://schemas.openxmlformats.org/officeDocument/2006/relationships/slide" Target="slide30.xml"/><Relationship Id="rId11" Type="http://schemas.openxmlformats.org/officeDocument/2006/relationships/slide" Target="slide39.xml"/><Relationship Id="rId5" Type="http://schemas.openxmlformats.org/officeDocument/2006/relationships/slide" Target="slide29.xml"/><Relationship Id="rId15" Type="http://schemas.openxmlformats.org/officeDocument/2006/relationships/slide" Target="slide47.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6.xml"/><Relationship Id="rId14" Type="http://schemas.openxmlformats.org/officeDocument/2006/relationships/slide" Target="slide45.xml"/></Relationships>
</file>

<file path=ppt/slides/_rels/slide47.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3.xml"/><Relationship Id="rId5" Type="http://schemas.openxmlformats.org/officeDocument/2006/relationships/slide" Target="slide32.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21.png"/></Relationships>
</file>

<file path=ppt/slides/_rels/slide48.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5.xml"/><Relationship Id="rId18" Type="http://schemas.openxmlformats.org/officeDocument/2006/relationships/slide" Target="slide3.xml"/><Relationship Id="rId3" Type="http://schemas.openxmlformats.org/officeDocument/2006/relationships/slide" Target="slide27.xml"/><Relationship Id="rId7" Type="http://schemas.openxmlformats.org/officeDocument/2006/relationships/slide" Target="slide34.xml"/><Relationship Id="rId12" Type="http://schemas.openxmlformats.org/officeDocument/2006/relationships/slide" Target="slide43.xml"/><Relationship Id="rId17"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package" Target="../embeddings/Microsoft_Word___2.docx"/><Relationship Id="rId1" Type="http://schemas.openxmlformats.org/officeDocument/2006/relationships/vmlDrawing" Target="../drawings/vmlDrawing2.vml"/><Relationship Id="rId6" Type="http://schemas.openxmlformats.org/officeDocument/2006/relationships/slide" Target="slide32.xml"/><Relationship Id="rId11" Type="http://schemas.openxmlformats.org/officeDocument/2006/relationships/slide" Target="slide41.xml"/><Relationship Id="rId5" Type="http://schemas.openxmlformats.org/officeDocument/2006/relationships/slide" Target="slide30.xml"/><Relationship Id="rId15" Type="http://schemas.openxmlformats.org/officeDocument/2006/relationships/image" Target="../media/image6.png"/><Relationship Id="rId10" Type="http://schemas.openxmlformats.org/officeDocument/2006/relationships/slide" Target="slide39.xml"/><Relationship Id="rId19" Type="http://schemas.openxmlformats.org/officeDocument/2006/relationships/image" Target="../media/image21.png"/><Relationship Id="rId4" Type="http://schemas.openxmlformats.org/officeDocument/2006/relationships/slide" Target="slide29.xml"/><Relationship Id="rId9" Type="http://schemas.openxmlformats.org/officeDocument/2006/relationships/slide" Target="slide37.xml"/><Relationship Id="rId14" Type="http://schemas.openxmlformats.org/officeDocument/2006/relationships/slide" Target="slide4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t="14739" b="854"/>
          <a:stretch/>
        </p:blipFill>
        <p:spPr>
          <a:xfrm>
            <a:off x="7273608" y="2045970"/>
            <a:ext cx="4917600" cy="2766695"/>
          </a:xfrm>
          <a:prstGeom prst="rect">
            <a:avLst/>
          </a:prstGeom>
        </p:spPr>
      </p:pic>
      <p:sp>
        <p:nvSpPr>
          <p:cNvPr id="8" name="矩形 7"/>
          <p:cNvSpPr/>
          <p:nvPr/>
        </p:nvSpPr>
        <p:spPr>
          <a:xfrm flipV="1">
            <a:off x="7272338" y="2046605"/>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20" name="文本框 19"/>
          <p:cNvSpPr txBox="1"/>
          <p:nvPr/>
        </p:nvSpPr>
        <p:spPr>
          <a:xfrm>
            <a:off x="1270635" y="3506470"/>
            <a:ext cx="3380105" cy="398780"/>
          </a:xfrm>
          <a:prstGeom prst="rect">
            <a:avLst/>
          </a:prstGeom>
          <a:noFill/>
        </p:spPr>
        <p:txBody>
          <a:bodyPr wrap="square" rtlCol="0">
            <a:spAutoFit/>
          </a:bodyPr>
          <a:lstStyle/>
          <a:p>
            <a:r>
              <a:rPr lang="en-US" altLang="zh-CN" sz="2000" dirty="0" smtClean="0">
                <a:solidFill>
                  <a:schemeClr val="bg1"/>
                </a:solidFill>
              </a:rPr>
              <a:t>DISANZHANG</a:t>
            </a:r>
          </a:p>
        </p:txBody>
      </p:sp>
      <p:sp>
        <p:nvSpPr>
          <p:cNvPr id="11" name="文本框 10"/>
          <p:cNvSpPr txBox="1"/>
          <p:nvPr/>
        </p:nvSpPr>
        <p:spPr>
          <a:xfrm>
            <a:off x="1270799" y="4010790"/>
            <a:ext cx="1440160" cy="461665"/>
          </a:xfrm>
          <a:prstGeom prst="rect">
            <a:avLst/>
          </a:prstGeom>
          <a:noFill/>
        </p:spPr>
        <p:txBody>
          <a:bodyPr wrap="square" rtlCol="0">
            <a:spAutoFit/>
          </a:bodyPr>
          <a:lstStyle/>
          <a:p>
            <a:r>
              <a:rPr lang="zh-CN" altLang="zh-CN" dirty="0" smtClean="0">
                <a:solidFill>
                  <a:schemeClr val="bg1"/>
                </a:solidFill>
              </a:rPr>
              <a:t>第</a:t>
            </a:r>
            <a:r>
              <a:rPr lang="zh-CN" altLang="en-US" dirty="0" smtClean="0">
                <a:solidFill>
                  <a:schemeClr val="bg1"/>
                </a:solidFill>
              </a:rPr>
              <a:t>三</a:t>
            </a:r>
            <a:r>
              <a:rPr lang="zh-CN" altLang="zh-CN" dirty="0" smtClean="0">
                <a:solidFill>
                  <a:schemeClr val="bg1"/>
                </a:solidFill>
              </a:rPr>
              <a:t>章</a:t>
            </a:r>
            <a:endParaRPr lang="zh-CN" altLang="zh-CN" dirty="0">
              <a:solidFill>
                <a:schemeClr val="bg1"/>
              </a:solidFill>
            </a:endParaRPr>
          </a:p>
        </p:txBody>
      </p:sp>
      <p:sp>
        <p:nvSpPr>
          <p:cNvPr id="10" name="矩形 9"/>
          <p:cNvSpPr/>
          <p:nvPr/>
        </p:nvSpPr>
        <p:spPr>
          <a:xfrm>
            <a:off x="1198880" y="2566670"/>
            <a:ext cx="5688414" cy="855345"/>
          </a:xfrm>
          <a:prstGeom prst="rect">
            <a:avLst/>
          </a:prstGeom>
        </p:spPr>
        <p:txBody>
          <a:bodyPr wrap="square">
            <a:noAutofit/>
          </a:bodyPr>
          <a:lstStyle/>
          <a:p>
            <a:pPr>
              <a:lnSpc>
                <a:spcPct val="90000"/>
              </a:lnSpc>
            </a:pPr>
            <a:r>
              <a:rPr lang="en-US" altLang="zh-CN" sz="5400" b="1" kern="100" dirty="0">
                <a:solidFill>
                  <a:schemeClr val="bg1"/>
                </a:solidFill>
                <a:latin typeface="+mj-ea"/>
                <a:ea typeface="+mj-ea"/>
                <a:cs typeface="华文黑体" panose="02010600040101010101" pitchFamily="2" charset="-122"/>
              </a:rPr>
              <a:t>5</a:t>
            </a:r>
            <a:r>
              <a:rPr lang="zh-CN" altLang="zh-CN" sz="5400" b="1" kern="100" dirty="0">
                <a:solidFill>
                  <a:schemeClr val="bg1"/>
                </a:solidFill>
                <a:latin typeface="+mj-ea"/>
                <a:ea typeface="+mj-ea"/>
                <a:cs typeface="华文黑体" panose="02010600040101010101" pitchFamily="2" charset="-122"/>
              </a:rPr>
              <a:t>　多普勒效应</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0206" y="765498"/>
            <a:ext cx="11250000" cy="4968552"/>
            <a:chOff x="471000" y="934424"/>
            <a:chExt cx="11250000" cy="4968552"/>
          </a:xfrm>
        </p:grpSpPr>
        <p:sp>
          <p:nvSpPr>
            <p:cNvPr id="15" name="圆角矩形 14"/>
            <p:cNvSpPr/>
            <p:nvPr/>
          </p:nvSpPr>
          <p:spPr>
            <a:xfrm>
              <a:off x="471000" y="1094414"/>
              <a:ext cx="11250000" cy="4808562"/>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6" name="图片 15"/>
            <p:cNvPicPr>
              <a:picLocks noChangeAspect="1"/>
            </p:cNvPicPr>
            <p:nvPr/>
          </p:nvPicPr>
          <p:blipFill>
            <a:blip r:embed="rId2"/>
            <a:stretch>
              <a:fillRect/>
            </a:stretch>
          </p:blipFill>
          <p:spPr>
            <a:xfrm>
              <a:off x="850294" y="934424"/>
              <a:ext cx="695238" cy="314286"/>
            </a:xfrm>
            <a:prstGeom prst="rect">
              <a:avLst/>
            </a:prstGeom>
          </p:spPr>
        </p:pic>
        <p:sp>
          <p:nvSpPr>
            <p:cNvPr id="17" name="文本框 1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0" name="矩形 9"/>
          <p:cNvSpPr/>
          <p:nvPr/>
        </p:nvSpPr>
        <p:spPr>
          <a:xfrm>
            <a:off x="704425" y="1053530"/>
            <a:ext cx="5602894"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根据多普勒效应，当声源不动时，观察者向着声源运动时，听到的哨声调变高，远离声源运动时，</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听到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 name="Picture 2" descr="3-10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0571" y="1178496"/>
            <a:ext cx="5178668" cy="183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704425" y="2954313"/>
            <a:ext cx="10781562" cy="267765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的哨声音调变低。女同学从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运动过程中，她向着声源运动，听到的哨声音调变高，故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女</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同学从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E</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运动过程中，她远离声源运动，听到的哨声音调变低，故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24468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blinds(horizontal)">
                                      <p:cBhvr>
                                        <p:cTn id="16" dur="500"/>
                                        <p:tgtEl>
                                          <p:spTgt spid="8">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linds(horizontal)">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0206" y="765498"/>
            <a:ext cx="11250000" cy="3672408"/>
            <a:chOff x="471000" y="934424"/>
            <a:chExt cx="11250000" cy="3672408"/>
          </a:xfrm>
        </p:grpSpPr>
        <p:sp>
          <p:nvSpPr>
            <p:cNvPr id="15" name="圆角矩形 14"/>
            <p:cNvSpPr/>
            <p:nvPr/>
          </p:nvSpPr>
          <p:spPr>
            <a:xfrm>
              <a:off x="471000" y="1094414"/>
              <a:ext cx="11250000" cy="3512418"/>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6" name="图片 15"/>
            <p:cNvPicPr>
              <a:picLocks noChangeAspect="1"/>
            </p:cNvPicPr>
            <p:nvPr/>
          </p:nvPicPr>
          <p:blipFill>
            <a:blip r:embed="rId2"/>
            <a:stretch>
              <a:fillRect/>
            </a:stretch>
          </p:blipFill>
          <p:spPr>
            <a:xfrm>
              <a:off x="850294" y="934424"/>
              <a:ext cx="695238" cy="314286"/>
            </a:xfrm>
            <a:prstGeom prst="rect">
              <a:avLst/>
            </a:prstGeom>
          </p:spPr>
        </p:pic>
        <p:sp>
          <p:nvSpPr>
            <p:cNvPr id="17" name="文本框 1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0" name="矩形 9"/>
          <p:cNvSpPr/>
          <p:nvPr/>
        </p:nvSpPr>
        <p:spPr>
          <a:xfrm>
            <a:off x="704425" y="1053530"/>
            <a:ext cx="5602894"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女同学在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点向右运动时，她向着声源运动，听到的哨声音调变高，故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a:latin typeface="Times New Roman" panose="02020603050405020304" pitchFamily="18" charset="0"/>
              <a:ea typeface="楷体_GB2312" panose="02010609030101010101" pitchFamily="49" charset="-122"/>
              <a:cs typeface="Times New Roman" panose="02020603050405020304" pitchFamily="18" charset="0"/>
            </a:endParaRPr>
          </a:p>
        </p:txBody>
      </p:sp>
      <p:pic>
        <p:nvPicPr>
          <p:cNvPr id="7" name="Picture 2" descr="3-10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0571" y="1178496"/>
            <a:ext cx="5178668" cy="183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704425" y="2954313"/>
            <a:ext cx="10781562"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女同学在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点向左运动时，她远离声源运动，听到的哨声音调变低，故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5937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blinds(horizontal)">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77466"/>
            <a:ext cx="11412000" cy="5262979"/>
          </a:xfrm>
          <a:prstGeom prst="rect">
            <a:avLst/>
          </a:prstGeom>
        </p:spPr>
        <p:txBody>
          <a:bodyPr wrap="square">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上海市浦东新区高二期中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如图所示，以频率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上下振动的振针沿水平方向移动，移动过程中在水面上形成了如图所示的水波图形，下列说法正确的是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振针在向左移动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处的观察者保持静止，接收到的水波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大于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处的观察者水平向左移动，接收到的水波频率可能大于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处的观察者水平向右移动，接收到的水波频率可能小于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682351"/>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2</a:t>
              </a:r>
              <a:endParaRPr lang="zh-CN" altLang="en-US" sz="1600" dirty="0">
                <a:solidFill>
                  <a:prstClr val="white"/>
                </a:solidFill>
              </a:endParaRPr>
            </a:p>
          </p:txBody>
        </p:sp>
      </p:grpSp>
      <p:pic>
        <p:nvPicPr>
          <p:cNvPr id="163842" name="Picture 2" descr="3-10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9542" y="1853485"/>
            <a:ext cx="2500187" cy="24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p:nvPr/>
        </p:nvSpPr>
        <p:spPr>
          <a:xfrm>
            <a:off x="233983" y="4994920"/>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11959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0206" y="621482"/>
            <a:ext cx="11250000" cy="5040560"/>
            <a:chOff x="471000" y="934424"/>
            <a:chExt cx="11250000" cy="5040560"/>
          </a:xfrm>
        </p:grpSpPr>
        <p:sp>
          <p:nvSpPr>
            <p:cNvPr id="15" name="圆角矩形 14"/>
            <p:cNvSpPr/>
            <p:nvPr/>
          </p:nvSpPr>
          <p:spPr>
            <a:xfrm>
              <a:off x="471000" y="1094414"/>
              <a:ext cx="11250000" cy="4880570"/>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6" name="图片 15"/>
            <p:cNvPicPr>
              <a:picLocks noChangeAspect="1"/>
            </p:cNvPicPr>
            <p:nvPr/>
          </p:nvPicPr>
          <p:blipFill>
            <a:blip r:embed="rId2"/>
            <a:stretch>
              <a:fillRect/>
            </a:stretch>
          </p:blipFill>
          <p:spPr>
            <a:xfrm>
              <a:off x="850294" y="934424"/>
              <a:ext cx="695238" cy="314286"/>
            </a:xfrm>
            <a:prstGeom prst="rect">
              <a:avLst/>
            </a:prstGeom>
          </p:spPr>
        </p:pic>
        <p:sp>
          <p:nvSpPr>
            <p:cNvPr id="17" name="文本框 1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0" name="矩形 9"/>
          <p:cNvSpPr/>
          <p:nvPr/>
        </p:nvSpPr>
        <p:spPr>
          <a:xfrm>
            <a:off x="704425" y="921652"/>
            <a:ext cx="7912959" cy="267765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振针前进方向上的水波变得密集，在其移动反方向的水波变得稀疏，因此振针向右移动，故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错误；</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波源</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远离观察者时，根据多普勒效应，观测者接收到的频率变小，即</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处的观察者保持静止，</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接收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704425" y="3492277"/>
            <a:ext cx="10781562"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到的水波频率小于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如果</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处的观察者水平向左移动，波源向右移动，波源一定远离观察者，观察者接收到的频率一定小于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pic>
        <p:nvPicPr>
          <p:cNvPr id="11" name="Picture 2" descr="3-10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1603" y="982336"/>
            <a:ext cx="2500187" cy="24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94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linds(horizontal)">
                                      <p:cBhvr>
                                        <p:cTn id="13" dur="500"/>
                                        <p:tgtEl>
                                          <p:spTgt spid="10">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blinds(horizontal)">
                                      <p:cBhvr>
                                        <p:cTn id="16" dur="500"/>
                                        <p:tgtEl>
                                          <p:spTgt spid="12">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blinds(horizontal)">
                                      <p:cBhvr>
                                        <p:cTn id="19" dur="500"/>
                                        <p:tgtEl>
                                          <p:spTgt spid="12">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0206" y="981522"/>
            <a:ext cx="11250000" cy="2952328"/>
            <a:chOff x="471000" y="934424"/>
            <a:chExt cx="11250000" cy="2952328"/>
          </a:xfrm>
        </p:grpSpPr>
        <p:sp>
          <p:nvSpPr>
            <p:cNvPr id="15" name="圆角矩形 14"/>
            <p:cNvSpPr/>
            <p:nvPr/>
          </p:nvSpPr>
          <p:spPr>
            <a:xfrm>
              <a:off x="471000" y="1094414"/>
              <a:ext cx="11250000" cy="2792338"/>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6" name="图片 15"/>
            <p:cNvPicPr>
              <a:picLocks noChangeAspect="1"/>
            </p:cNvPicPr>
            <p:nvPr/>
          </p:nvPicPr>
          <p:blipFill>
            <a:blip r:embed="rId2"/>
            <a:stretch>
              <a:fillRect/>
            </a:stretch>
          </p:blipFill>
          <p:spPr>
            <a:xfrm>
              <a:off x="850294" y="934424"/>
              <a:ext cx="695238" cy="314286"/>
            </a:xfrm>
            <a:prstGeom prst="rect">
              <a:avLst/>
            </a:prstGeom>
          </p:spPr>
        </p:pic>
        <p:sp>
          <p:nvSpPr>
            <p:cNvPr id="17" name="文本框 1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0" name="矩形 9"/>
          <p:cNvSpPr/>
          <p:nvPr/>
        </p:nvSpPr>
        <p:spPr>
          <a:xfrm>
            <a:off x="704425" y="1485578"/>
            <a:ext cx="7912959"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如果</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处的观察者水平向右移动，当观察者的运动速度小于振针的运动速度，波源依然远离观察者，观察者接收到的频率可能小于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1" name="Picture 2" descr="3-10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1603" y="1342376"/>
            <a:ext cx="2500187" cy="24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32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722065"/>
            <a:ext cx="11412000" cy="4542462"/>
          </a:xfrm>
          <a:prstGeom prst="rect">
            <a:avLst/>
          </a:prstGeom>
        </p:spPr>
        <p:txBody>
          <a:bodyPr>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600 Hz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的声源以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 rad/s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的角速度沿一半径为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0.8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圆心为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做匀速圆周运动。一观察者站在离圆心很远的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点且相对于圆心静止，如图所示，则观察者接收到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声源在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点时发出声音的频率等于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600 Hz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声源在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点时发出声音的频率等于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600 Hz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声源在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点时发出声音的频率等于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600 Hz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声源在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点时发出声音的频率小于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600 Hz</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4"/>
          <p:cNvSpPr txBox="1"/>
          <p:nvPr/>
        </p:nvSpPr>
        <p:spPr>
          <a:xfrm>
            <a:off x="235925" y="3295303"/>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grpSp>
        <p:nvGrpSpPr>
          <p:cNvPr id="8" name="组合 7"/>
          <p:cNvGrpSpPr/>
          <p:nvPr/>
        </p:nvGrpSpPr>
        <p:grpSpPr>
          <a:xfrm>
            <a:off x="0" y="881367"/>
            <a:ext cx="1270670" cy="442641"/>
            <a:chOff x="1360316" y="541777"/>
            <a:chExt cx="1270670" cy="442641"/>
          </a:xfrm>
        </p:grpSpPr>
        <p:sp>
          <p:nvSpPr>
            <p:cNvPr id="9" name="右箭头 8"/>
            <p:cNvSpPr/>
            <p:nvPr/>
          </p:nvSpPr>
          <p:spPr>
            <a:xfrm>
              <a:off x="1360316" y="541777"/>
              <a:ext cx="1270670"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04009" y="578049"/>
              <a:ext cx="1107996" cy="369332"/>
            </a:xfrm>
            <a:prstGeom prst="rect">
              <a:avLst/>
            </a:prstGeom>
          </p:spPr>
          <p:txBody>
            <a:bodyPr wrap="none">
              <a:spAutoFit/>
            </a:bodyPr>
            <a:lstStyle/>
            <a:p>
              <a:r>
                <a:rPr lang="zh-CN" altLang="zh-CN" sz="1800" b="1" kern="100" dirty="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针对</a:t>
              </a:r>
              <a:r>
                <a:rPr lang="zh-CN" altLang="zh-CN" sz="1800" b="1" kern="100" dirty="0" smtClean="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训练</a:t>
              </a:r>
              <a:endParaRPr lang="zh-CN" altLang="en-US" sz="1800" b="1" kern="100" dirty="0">
                <a:solidFill>
                  <a:schemeClr val="bg1"/>
                </a:solidFill>
                <a:latin typeface="微软雅黑" panose="020B0503020204020204" pitchFamily="34" charset="-122"/>
                <a:ea typeface="微软雅黑" panose="020B0503020204020204" pitchFamily="34" charset="-122"/>
                <a:cs typeface="Courier New" panose="02070309020205020404" pitchFamily="49" charset="0"/>
              </a:endParaRPr>
            </a:p>
          </p:txBody>
        </p:sp>
      </p:grpSp>
      <p:pic>
        <p:nvPicPr>
          <p:cNvPr id="162818" name="Picture 2" descr="3-10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9422" y="2588479"/>
            <a:ext cx="3387634" cy="200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44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0206" y="333450"/>
            <a:ext cx="11250000" cy="5832648"/>
            <a:chOff x="471000" y="934424"/>
            <a:chExt cx="11250000" cy="5832648"/>
          </a:xfrm>
        </p:grpSpPr>
        <p:sp>
          <p:nvSpPr>
            <p:cNvPr id="15" name="圆角矩形 14"/>
            <p:cNvSpPr/>
            <p:nvPr/>
          </p:nvSpPr>
          <p:spPr>
            <a:xfrm>
              <a:off x="471000" y="1094414"/>
              <a:ext cx="11250000" cy="5672658"/>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6" name="图片 15"/>
            <p:cNvPicPr>
              <a:picLocks noChangeAspect="1"/>
            </p:cNvPicPr>
            <p:nvPr/>
          </p:nvPicPr>
          <p:blipFill>
            <a:blip r:embed="rId2"/>
            <a:stretch>
              <a:fillRect/>
            </a:stretch>
          </p:blipFill>
          <p:spPr>
            <a:xfrm>
              <a:off x="850294" y="934424"/>
              <a:ext cx="695238" cy="314286"/>
            </a:xfrm>
            <a:prstGeom prst="rect">
              <a:avLst/>
            </a:prstGeom>
          </p:spPr>
        </p:pic>
        <p:sp>
          <p:nvSpPr>
            <p:cNvPr id="17" name="文本框 1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0" name="矩形 9"/>
          <p:cNvSpPr/>
          <p:nvPr/>
        </p:nvSpPr>
        <p:spPr>
          <a:xfrm>
            <a:off x="704425" y="633620"/>
            <a:ext cx="7097520" cy="2492990"/>
          </a:xfrm>
          <a:prstGeom prst="rect">
            <a:avLst/>
          </a:prstGeom>
        </p:spPr>
        <p:txBody>
          <a:bodyPr wrap="square">
            <a:spAutoFit/>
          </a:bodyPr>
          <a:lstStyle/>
          <a:p>
            <a:pPr algn="dist">
              <a:lnSpc>
                <a:spcPct val="150000"/>
              </a:lnSpc>
              <a:spcAft>
                <a:spcPts val="0"/>
              </a:spcAf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根据多普勒效应，当声源和观察者相向运动时，观察者接收到的频率大于声源的频率，当声源和观察者反向运动时，观察者接收到的频率小于声源的频率，将声源运动到</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四</a:t>
            </a:r>
            <a:r>
              <a:rPr lang="zh-CN" altLang="zh-CN" sz="2600" kern="100" dirty="0" smtClean="0">
                <a:latin typeface="Times New Roman" panose="02020603050405020304" pitchFamily="18" charset="0"/>
                <a:ea typeface="楷体_GB2312" panose="02010609030101010101" pitchFamily="49" charset="-122"/>
                <a:cs typeface="Times New Roman" panose="02020603050405020304" pitchFamily="18" charset="0"/>
              </a:rPr>
              <a:t>个</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704425" y="2988221"/>
            <a:ext cx="10781562" cy="3017236"/>
          </a:xfrm>
          <a:prstGeom prst="rect">
            <a:avLst/>
          </a:prstGeom>
        </p:spPr>
        <p:txBody>
          <a:bodyPr wrap="square">
            <a:spAutoFit/>
          </a:bodyPr>
          <a:lstStyle/>
          <a:p>
            <a:pPr algn="just">
              <a:lnSpc>
                <a:spcPct val="150000"/>
              </a:lnSpc>
              <a:spcAft>
                <a:spcPts val="0"/>
              </a:spcAf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点时，画出来相对于观察者的速度方向，可以得到声源在</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点有接近观察者的趋势，声源在</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点有远离观察者的趋势，声源在</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两点的速度方向垂直</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O</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点与观察者的连线，所以在</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两点，观察者接收到的频率就等于声源的频率，而在</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点观察者接收到的频率大于声源的频率，在</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点观察者接收到的频率小于声源的频率，故选</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3-10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6164" y="837506"/>
            <a:ext cx="3387634" cy="200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55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linds(horizontal)">
                                      <p:cBhvr>
                                        <p:cTn id="13" dur="500"/>
                                        <p:tgtEl>
                                          <p:spTgt spid="12">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5726732"/>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11" name="组合 10"/>
          <p:cNvGrpSpPr/>
          <p:nvPr/>
        </p:nvGrpSpPr>
        <p:grpSpPr>
          <a:xfrm>
            <a:off x="-5107" y="0"/>
            <a:ext cx="1284958" cy="480555"/>
            <a:chOff x="-8920"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pic>
        <p:nvPicPr>
          <p:cNvPr id="163842" name="Picture 2" descr="3-10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7649" y="2098215"/>
            <a:ext cx="1198062" cy="125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3" name="Picture 3" descr="3-10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5563" y="4359517"/>
            <a:ext cx="1366805" cy="119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extLst>
              <p:ext uri="{D42A27DB-BD31-4B8C-83A1-F6EECF244321}">
                <p14:modId xmlns:p14="http://schemas.microsoft.com/office/powerpoint/2010/main" val="3612844534"/>
              </p:ext>
            </p:extLst>
          </p:nvPr>
        </p:nvGraphicFramePr>
        <p:xfrm>
          <a:off x="910631" y="1136516"/>
          <a:ext cx="10369152" cy="5120640"/>
        </p:xfrm>
        <a:graphic>
          <a:graphicData uri="http://schemas.openxmlformats.org/drawingml/2006/table">
            <a:tbl>
              <a:tblPr/>
              <a:tblGrid>
                <a:gridCol w="4395096"/>
                <a:gridCol w="2168665"/>
                <a:gridCol w="3805391"/>
              </a:tblGrid>
              <a:tr h="290195">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相对位置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结论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39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波源</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S</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和观察者</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相对静止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i="1"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pPr>
                      <a:endParaRPr lang="en-US" sz="2800" i="1"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f</a:t>
                      </a:r>
                      <a:r>
                        <a:rPr lang="zh-CN" sz="2800" kern="1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观察者</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f</a:t>
                      </a:r>
                      <a:r>
                        <a:rPr lang="zh-CN" sz="2800" kern="1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波源</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，音调不变</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170">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波源</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S</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不动，观察者运动，由</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或</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由</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f</a:t>
                      </a:r>
                      <a:r>
                        <a:rPr 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观察者</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&gt;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f</a:t>
                      </a:r>
                      <a:r>
                        <a:rPr 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波源</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，音调升高</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由</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f</a:t>
                      </a:r>
                      <a:r>
                        <a:rPr 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观察者</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&lt;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f</a:t>
                      </a:r>
                      <a:r>
                        <a:rPr 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波源</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，音调降低</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93648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4790628"/>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11" name="组合 10"/>
          <p:cNvGrpSpPr/>
          <p:nvPr/>
        </p:nvGrpSpPr>
        <p:grpSpPr>
          <a:xfrm>
            <a:off x="-5107" y="0"/>
            <a:ext cx="1284958" cy="480555"/>
            <a:chOff x="-8920"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pic>
        <p:nvPicPr>
          <p:cNvPr id="163844" name="Picture 4" descr="3-10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6619" y="2037586"/>
            <a:ext cx="1757722" cy="290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extLst>
              <p:ext uri="{D42A27DB-BD31-4B8C-83A1-F6EECF244321}">
                <p14:modId xmlns:p14="http://schemas.microsoft.com/office/powerpoint/2010/main" val="1711315127"/>
              </p:ext>
            </p:extLst>
          </p:nvPr>
        </p:nvGraphicFramePr>
        <p:xfrm>
          <a:off x="910631" y="1245498"/>
          <a:ext cx="10369152" cy="3840480"/>
        </p:xfrm>
        <a:graphic>
          <a:graphicData uri="http://schemas.openxmlformats.org/drawingml/2006/table">
            <a:tbl>
              <a:tblPr/>
              <a:tblGrid>
                <a:gridCol w="3816423"/>
                <a:gridCol w="2448272"/>
                <a:gridCol w="4104457"/>
              </a:tblGrid>
              <a:tr h="290195">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相对位置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图示</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结论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170">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观察者</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不动，波源</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S</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运动，由</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S</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S</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，接近观察者或远离观察者</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en-US" sz="2800" i="1"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marL="72000" algn="ctr">
                        <a:lnSpc>
                          <a:spcPct val="150000"/>
                        </a:lnSpc>
                        <a:spcAft>
                          <a:spcPts val="0"/>
                        </a:spcAft>
                      </a:pPr>
                      <a:endParaRPr lang="en-US" altLang="zh-CN" sz="2800" i="1"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marL="72000" algn="ctr">
                        <a:lnSpc>
                          <a:spcPct val="150000"/>
                        </a:lnSpc>
                        <a:spcAft>
                          <a:spcPts val="0"/>
                        </a:spcAft>
                      </a:pPr>
                      <a:endParaRPr lang="en-US" altLang="zh-CN" sz="2800" i="1"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marL="72000" algn="ctr">
                        <a:lnSpc>
                          <a:spcPct val="150000"/>
                        </a:lnSpc>
                        <a:spcAft>
                          <a:spcPts val="0"/>
                        </a:spcAft>
                      </a:pPr>
                      <a:endParaRPr lang="en-US" altLang="zh-CN" sz="2800" i="1"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marL="72000" algn="ctr">
                        <a:lnSpc>
                          <a:spcPct val="150000"/>
                        </a:lnSpc>
                        <a:spcAft>
                          <a:spcPts val="0"/>
                        </a:spcAft>
                      </a:pP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接近观察者，</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f</a:t>
                      </a:r>
                      <a:r>
                        <a:rPr 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观察者</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&gt;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f</a:t>
                      </a:r>
                      <a:r>
                        <a:rPr 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波源</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，音调升高</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远离观察者，</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f</a:t>
                      </a:r>
                      <a:r>
                        <a:rPr 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观察者</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&lt;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f</a:t>
                      </a:r>
                      <a:r>
                        <a:rPr 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波源</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，音调降低</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92" marR="31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a:hlinkClick r:id="rId3"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返回</a:t>
            </a:r>
          </a:p>
        </p:txBody>
      </p:sp>
    </p:spTree>
    <p:extLst>
      <p:ext uri="{BB962C8B-B14F-4D97-AF65-F5344CB8AC3E}">
        <p14:creationId xmlns:p14="http://schemas.microsoft.com/office/powerpoint/2010/main" val="882387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7706" b="28932"/>
          <a:stretch/>
        </p:blipFill>
        <p:spPr>
          <a:xfrm>
            <a:off x="406" y="1665284"/>
            <a:ext cx="12189600" cy="3523233"/>
          </a:xfrm>
          <a:prstGeom prst="rect">
            <a:avLst/>
          </a:prstGeom>
        </p:spPr>
      </p:pic>
      <p:sp>
        <p:nvSpPr>
          <p:cNvPr id="11" name="矩形 10"/>
          <p:cNvSpPr/>
          <p:nvPr/>
        </p:nvSpPr>
        <p:spPr>
          <a:xfrm flipV="1">
            <a:off x="0" y="1665287"/>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0" name="矩形 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2" name="矩形 11"/>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3" name="矩形 12"/>
          <p:cNvSpPr/>
          <p:nvPr/>
        </p:nvSpPr>
        <p:spPr>
          <a:xfrm>
            <a:off x="5086985" y="3045460"/>
            <a:ext cx="6912877" cy="769441"/>
          </a:xfrm>
          <a:prstGeom prst="rect">
            <a:avLst/>
          </a:prstGeom>
        </p:spPr>
        <p:txBody>
          <a:bodyPr wrap="square">
            <a:spAutoFit/>
          </a:bodyPr>
          <a:lstStyle/>
          <a:p>
            <a:r>
              <a:rPr lang="zh-CN" altLang="zh-CN" sz="4400" b="1" dirty="0">
                <a:solidFill>
                  <a:schemeClr val="bg1"/>
                </a:solidFill>
                <a:latin typeface="微软雅黑" panose="020B0503020204020204" charset="-122"/>
                <a:ea typeface="微软雅黑" panose="020B0503020204020204" charset="-122"/>
              </a:rPr>
              <a:t>多普勒效应的应用</a:t>
            </a:r>
          </a:p>
        </p:txBody>
      </p:sp>
      <p:sp>
        <p:nvSpPr>
          <p:cNvPr id="14" name="矩形 13"/>
          <p:cNvSpPr/>
          <p:nvPr/>
        </p:nvSpPr>
        <p:spPr>
          <a:xfrm>
            <a:off x="2350770" y="3014663"/>
            <a:ext cx="819150" cy="829945"/>
          </a:xfrm>
          <a:prstGeom prst="rect">
            <a:avLst/>
          </a:prstGeom>
        </p:spPr>
        <p:txBody>
          <a:bodyPr wrap="square">
            <a:spAutoFit/>
          </a:bodyPr>
          <a:lstStyle/>
          <a:p>
            <a:pPr algn="dist"/>
            <a:r>
              <a:rPr lang="zh-CN" altLang="en-US" sz="4800" b="1" smtClean="0">
                <a:solidFill>
                  <a:schemeClr val="bg1"/>
                </a:solidFill>
                <a:latin typeface="微软雅黑" panose="020B0503020204020204" charset="-122"/>
                <a:ea typeface="微软雅黑" panose="020B0503020204020204" charset="-122"/>
              </a:rPr>
              <a:t>二</a:t>
            </a:r>
            <a:endParaRPr lang="zh-CN" altLang="en-US" sz="4800" b="1" dirty="0" smtClean="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14739" b="854"/>
          <a:stretch/>
        </p:blipFill>
        <p:spPr>
          <a:xfrm>
            <a:off x="406" y="0"/>
            <a:ext cx="12189600" cy="1800000"/>
          </a:xfrm>
          <a:prstGeom prst="rect">
            <a:avLst/>
          </a:prstGeom>
        </p:spPr>
      </p:pic>
      <p:sp>
        <p:nvSpPr>
          <p:cNvPr id="7" name="圆角矩形 6"/>
          <p:cNvSpPr/>
          <p:nvPr/>
        </p:nvSpPr>
        <p:spPr>
          <a:xfrm>
            <a:off x="0" y="0"/>
            <a:ext cx="12190095" cy="1800000"/>
          </a:xfrm>
          <a:prstGeom prst="roundRect">
            <a:avLst>
              <a:gd name="adj" fmla="val 0"/>
            </a:avLst>
          </a:prstGeom>
          <a:solidFill>
            <a:schemeClr val="tx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9" name="矩形 8"/>
          <p:cNvSpPr/>
          <p:nvPr/>
        </p:nvSpPr>
        <p:spPr>
          <a:xfrm>
            <a:off x="2854960" y="2819822"/>
            <a:ext cx="6696630" cy="2417072"/>
          </a:xfrm>
          <a:prstGeom prst="rect">
            <a:avLst/>
          </a:prstGeom>
          <a:noFill/>
          <a:ln>
            <a:noFill/>
          </a:ln>
        </p:spPr>
        <p:txBody>
          <a:bodyPr wrap="square">
            <a:spAutoFit/>
          </a:bodyPr>
          <a:lstStyle/>
          <a:p>
            <a:pPr algn="just">
              <a:lnSpc>
                <a:spcPct val="150000"/>
              </a:lnSpc>
              <a:tabLst>
                <a:tab pos="2070735" algn="l"/>
              </a:tabLst>
            </a:pP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通过观察生活中的现象，知道什么是多普勒效应，理解多普勒效应的形成原因</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重难点</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2.</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了解多普勒效应在生活中的应用，会用多普勒效应解释一些物理现象</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重点</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a:t>
            </a:r>
          </a:p>
        </p:txBody>
      </p:sp>
      <p:sp>
        <p:nvSpPr>
          <p:cNvPr id="4" name="圆角矩形 3"/>
          <p:cNvSpPr/>
          <p:nvPr/>
        </p:nvSpPr>
        <p:spPr>
          <a:xfrm>
            <a:off x="658495" y="0"/>
            <a:ext cx="1891030" cy="5213350"/>
          </a:xfrm>
          <a:prstGeom prst="roundRect">
            <a:avLst>
              <a:gd name="adj" fmla="val 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12" name="文本框 11"/>
          <p:cNvSpPr txBox="1"/>
          <p:nvPr/>
        </p:nvSpPr>
        <p:spPr>
          <a:xfrm flipH="1">
            <a:off x="1270635" y="2853690"/>
            <a:ext cx="702310" cy="1568450"/>
          </a:xfrm>
          <a:prstGeom prst="rect">
            <a:avLst/>
          </a:prstGeom>
          <a:noFill/>
          <a:effectLst/>
        </p:spPr>
        <p:txBody>
          <a:bodyPr wrap="square" rtlCol="0">
            <a:spAutoFit/>
          </a:bodyPr>
          <a:lstStyle/>
          <a:p>
            <a:pPr algn="ctr" defTabSz="914400">
              <a:defRPr/>
            </a:pPr>
            <a:r>
              <a:rPr lang="zh-CN" altLang="zh-CN" b="1" dirty="0">
                <a:solidFill>
                  <a:schemeClr val="bg1"/>
                </a:solidFill>
                <a:cs typeface="+mn-ea"/>
              </a:rPr>
              <a:t>学习目标</a:t>
            </a:r>
            <a:endParaRPr lang="zh-CN" altLang="en-US" b="1" dirty="0">
              <a:solidFill>
                <a:schemeClr val="bg1"/>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15524"/>
            <a:ext cx="11412000" cy="4542462"/>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利用多普勒测速仪测速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交通警察向行进中的车辆发射频率已知的超声波，同时测量反射波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反射波</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变化</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的多少就能知道车辆的速度。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利用超声波测血流速度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医生向人体内发射频率已知的超声波，测出被血管中的血流反射后的波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变化</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，就可知道血流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利用光波的频率变化，计算星球靠近或远离我们</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58917" y="200868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zh-CN" altLang="en-US" dirty="0">
              <a:solidFill>
                <a:srgbClr val="C00000"/>
              </a:solidFill>
            </a:endParaRPr>
          </a:p>
        </p:txBody>
      </p:sp>
      <p:sp>
        <p:nvSpPr>
          <p:cNvPr id="6" name="矩形 5"/>
          <p:cNvSpPr/>
          <p:nvPr/>
        </p:nvSpPr>
        <p:spPr>
          <a:xfrm>
            <a:off x="3512443" y="200437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857672" y="3934589"/>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5336411" y="3924211"/>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速度</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8553003" y="456275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速度</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972082"/>
            <a:ext cx="11412000" cy="3249800"/>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拓展</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红移现象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量星球上某些元素发出的光波的频率，然后与地球上这些元素静止时发光的频率对照，可测得星球靠近或远离地球的速度。若星球远离我们运动，接收到的光波的频率变小，谱线就向频率小的红端移动，这种现象称为红移现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09793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33450"/>
            <a:ext cx="11412000" cy="5835124"/>
          </a:xfrm>
          <a:prstGeom prst="rect">
            <a:avLst/>
          </a:prstGeom>
        </p:spPr>
        <p:txBody>
          <a:bodyPr wrap="square">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朝阳市高二期末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目前，多普勒效应已在科学研究、工程技术和医疗诊断等各方面有着十分广泛应用。关于多普勒效应下列说法正确的是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有经验的战士从炮弹飞行的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尖叫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声就能判断飞行的炮弹是接近</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还</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远去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医院检查身体血液流动速度的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彩超</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运用了多普勒效应原理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某一遥远星球离地球远去，那么地球上接收到该星球发出光的波长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要</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变</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高速公路上的测速仪就是应用多普勒效应来测速的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519285"/>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a:solidFill>
                    <a:prstClr val="white"/>
                  </a:solidFill>
                  <a:latin typeface="微软雅黑" panose="020B0503020204020204" charset="-122"/>
                  <a:ea typeface="微软雅黑" panose="020B0503020204020204" charset="-122"/>
                  <a:cs typeface="Courier New" panose="02070309020205020404" pitchFamily="49" charset="0"/>
                </a:rPr>
                <a:t>3</a:t>
              </a:r>
              <a:endParaRPr lang="zh-CN" altLang="en-US" sz="1600" dirty="0">
                <a:solidFill>
                  <a:prstClr val="white"/>
                </a:solidFill>
              </a:endParaRPr>
            </a:p>
          </p:txBody>
        </p:sp>
      </p:grpSp>
      <p:sp>
        <p:nvSpPr>
          <p:cNvPr id="9" name="TextBox 14"/>
          <p:cNvSpPr txBox="1"/>
          <p:nvPr/>
        </p:nvSpPr>
        <p:spPr>
          <a:xfrm>
            <a:off x="233983" y="2284924"/>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8" name="TextBox 14"/>
          <p:cNvSpPr txBox="1"/>
          <p:nvPr/>
        </p:nvSpPr>
        <p:spPr>
          <a:xfrm>
            <a:off x="233983" y="3571543"/>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0" name="TextBox 14"/>
          <p:cNvSpPr txBox="1"/>
          <p:nvPr/>
        </p:nvSpPr>
        <p:spPr>
          <a:xfrm>
            <a:off x="233983" y="5453276"/>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345166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261442"/>
            <a:ext cx="11250000" cy="6197342"/>
            <a:chOff x="471000" y="934424"/>
            <a:chExt cx="11250000" cy="6197342"/>
          </a:xfrm>
        </p:grpSpPr>
        <p:sp>
          <p:nvSpPr>
            <p:cNvPr id="11" name="圆角矩形 10"/>
            <p:cNvSpPr/>
            <p:nvPr/>
          </p:nvSpPr>
          <p:spPr>
            <a:xfrm>
              <a:off x="471000" y="1094413"/>
              <a:ext cx="11250000" cy="6037353"/>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9" name="矩形 8"/>
          <p:cNvSpPr/>
          <p:nvPr/>
        </p:nvSpPr>
        <p:spPr>
          <a:xfrm>
            <a:off x="663512" y="549474"/>
            <a:ext cx="10863389" cy="590931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利用声波的多普勒效应，有经验的战士可以从炮弹飞行时的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尖叫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声判断炮弹的飞行方向，</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医院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检查身体的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彩超</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是通过测出反射波的频率变化来确定血流的速度，其运用了多普勒效应原理，</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某</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一遥远星球离地球远去，根据多普勒效应，从地球上接收到该星球发出光的频率减小，则波长变长，</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物体远离或靠近声源，接收到的频率的变化能够测出物体运动的速度大小，即高速公路上的测速仪就是应用多普勒效应来测速的，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linds(horizontal)">
                                      <p:cBhvr>
                                        <p:cTn id="13" dur="500"/>
                                        <p:tgtEl>
                                          <p:spTgt spid="9">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blinds(horizontal)">
                                      <p:cBhvr>
                                        <p:cTn id="16" dur="500"/>
                                        <p:tgtEl>
                                          <p:spTgt spid="9">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blinds(horizontal)">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20866"/>
            <a:ext cx="11412000" cy="5835124"/>
          </a:xfrm>
          <a:prstGeom prst="rect">
            <a:avLst/>
          </a:prstGeom>
        </p:spPr>
        <p:txBody>
          <a:bodyPr wrap="square">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人驾驶技术已逐渐成熟，某巡航控制系统可以控制无人车在前车减速时自动减速、前车加速时自动加速。汽车使用的传感器会发射和接收调制过的无线电波，通过多普勒效应造成的频率变化来测量目标的相对距离和相对速度。若该传感器发射的无线电波的频率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，接收到的回波的频率为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时，表明前车一定做匀速直线运动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时，表明前车一定处于静止状态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时，表明无人车需要相对前车减速行驶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时，表明无人车需要相对前车减速行驶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375269"/>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646331"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zh-CN" altLang="en-US" sz="1800" b="1" kern="100" dirty="0">
                  <a:solidFill>
                    <a:prstClr val="white"/>
                  </a:solidFill>
                  <a:latin typeface="微软雅黑" panose="020B0503020204020204" charset="-122"/>
                  <a:ea typeface="微软雅黑" panose="020B0503020204020204" charset="-122"/>
                  <a:cs typeface="Courier New" panose="02070309020205020404" pitchFamily="49" charset="0"/>
                </a:rPr>
                <a:t>４</a:t>
              </a:r>
              <a:endParaRPr lang="zh-CN" altLang="en-US" sz="1600" dirty="0">
                <a:solidFill>
                  <a:prstClr val="white"/>
                </a:solidFill>
              </a:endParaRPr>
            </a:p>
          </p:txBody>
        </p:sp>
      </p:grpSp>
      <p:sp>
        <p:nvSpPr>
          <p:cNvPr id="9" name="TextBox 14"/>
          <p:cNvSpPr txBox="1"/>
          <p:nvPr/>
        </p:nvSpPr>
        <p:spPr>
          <a:xfrm>
            <a:off x="243508" y="4704621"/>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393370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05458"/>
            <a:ext cx="11250000" cy="5040560"/>
            <a:chOff x="471000" y="934424"/>
            <a:chExt cx="11250000" cy="5040560"/>
          </a:xfrm>
        </p:grpSpPr>
        <p:sp>
          <p:nvSpPr>
            <p:cNvPr id="11" name="圆角矩形 10"/>
            <p:cNvSpPr/>
            <p:nvPr/>
          </p:nvSpPr>
          <p:spPr>
            <a:xfrm>
              <a:off x="471000" y="1094413"/>
              <a:ext cx="11250000" cy="4880571"/>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9" name="矩形 8"/>
          <p:cNvSpPr/>
          <p:nvPr/>
        </p:nvSpPr>
        <p:spPr>
          <a:xfrm>
            <a:off x="704425" y="693490"/>
            <a:ext cx="10791381" cy="4534831"/>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Courier New" panose="02070309020205020404" pitchFamily="49" charset="0"/>
              </a:rPr>
              <a:t>由多普勒效应可知，当</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dirty="0">
                <a:latin typeface="宋体" panose="02010600030101010101" pitchFamily="2" charset="-122"/>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Courier New" panose="02070309020205020404" pitchFamily="49" charset="0"/>
              </a:rPr>
              <a:t>时，表明前车与无人车的距离保持不变，即前车与无人车保持相对静止，可能匀速，可能静止，也可能是变速，故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Courier New" panose="02070309020205020404" pitchFamily="49" charset="0"/>
              </a:rPr>
              <a:t>错误</a:t>
            </a:r>
            <a:r>
              <a:rPr lang="zh-CN"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t>
            </a:r>
            <a:endPar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由</a:t>
            </a:r>
            <a:r>
              <a:rPr lang="zh-CN" altLang="zh-CN" sz="2800" kern="100" dirty="0">
                <a:latin typeface="Times New Roman" panose="02020603050405020304" pitchFamily="18" charset="0"/>
                <a:ea typeface="楷体_GB2312" panose="02010609030101010101" pitchFamily="49" charset="-122"/>
                <a:cs typeface="Courier New" panose="02070309020205020404" pitchFamily="49" charset="0"/>
              </a:rPr>
              <a:t>多普勒效应可知，当</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dirty="0">
                <a:latin typeface="宋体" panose="02010600030101010101" pitchFamily="2" charset="-122"/>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&gt;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Courier New" panose="02070309020205020404" pitchFamily="49" charset="0"/>
              </a:rPr>
              <a:t>时，接收到的频率增大，两车距离减小，无人车需要相对前车减速行驶，故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Courier New" panose="02070309020205020404" pitchFamily="49" charset="0"/>
              </a:rPr>
              <a:t>正确</a:t>
            </a:r>
            <a:r>
              <a:rPr lang="zh-CN"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t>
            </a:r>
            <a:endPar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由</a:t>
            </a:r>
            <a:r>
              <a:rPr lang="zh-CN" altLang="zh-CN" sz="2800" kern="100" dirty="0">
                <a:latin typeface="Times New Roman" panose="02020603050405020304" pitchFamily="18" charset="0"/>
                <a:ea typeface="楷体_GB2312" panose="02010609030101010101" pitchFamily="49" charset="-122"/>
                <a:cs typeface="Courier New" panose="02070309020205020404" pitchFamily="49" charset="0"/>
              </a:rPr>
              <a:t>多普勒效应可知，当</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dirty="0">
                <a:latin typeface="宋体" panose="02010600030101010101" pitchFamily="2" charset="-122"/>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&lt;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Courier New" panose="02070309020205020404" pitchFamily="49" charset="0"/>
              </a:rPr>
              <a:t>时，接收到的频率减小，两车距离增大，无人车需要相对前车加速行驶，故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Courier New" panose="02070309020205020404" pitchFamily="49"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a:hlinkClick r:id="rId3"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返回</a:t>
            </a:r>
          </a:p>
        </p:txBody>
      </p:sp>
    </p:spTree>
    <p:extLst>
      <p:ext uri="{BB962C8B-B14F-4D97-AF65-F5344CB8AC3E}">
        <p14:creationId xmlns:p14="http://schemas.microsoft.com/office/powerpoint/2010/main" val="297326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linds(horizontal)">
                                      <p:cBhvr>
                                        <p:cTn id="13" dur="500"/>
                                        <p:tgtEl>
                                          <p:spTgt spid="9">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blinds(horizontal)">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7706" b="28932"/>
          <a:stretch/>
        </p:blipFill>
        <p:spPr>
          <a:xfrm>
            <a:off x="406" y="1665284"/>
            <a:ext cx="12189600" cy="3523233"/>
          </a:xfrm>
          <a:prstGeom prst="rect">
            <a:avLst/>
          </a:prstGeom>
        </p:spPr>
      </p:pic>
      <p:sp>
        <p:nvSpPr>
          <p:cNvPr id="11" name="矩形 10"/>
          <p:cNvSpPr/>
          <p:nvPr/>
        </p:nvSpPr>
        <p:spPr>
          <a:xfrm flipV="1">
            <a:off x="0" y="1665287"/>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0" name="矩形 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2" name="矩形 11"/>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3" name="矩形 12"/>
          <p:cNvSpPr/>
          <p:nvPr/>
        </p:nvSpPr>
        <p:spPr>
          <a:xfrm>
            <a:off x="5086985" y="3045460"/>
            <a:ext cx="3744525" cy="769441"/>
          </a:xfrm>
          <a:prstGeom prst="rect">
            <a:avLst/>
          </a:prstGeom>
        </p:spPr>
        <p:txBody>
          <a:bodyPr wrap="square">
            <a:spAutoFit/>
          </a:bodyPr>
          <a:lstStyle/>
          <a:p>
            <a:pPr algn="dist"/>
            <a:r>
              <a:rPr lang="zh-CN" altLang="en-US" sz="4400" b="1" smtClean="0">
                <a:solidFill>
                  <a:prstClr val="white"/>
                </a:solidFill>
                <a:latin typeface="微软雅黑" panose="020B0503020204020204" charset="-122"/>
                <a:ea typeface="微软雅黑" panose="020B0503020204020204" charset="-122"/>
                <a:sym typeface="+mn-ea"/>
              </a:rPr>
              <a:t>课时对点练</a:t>
            </a:r>
            <a:endParaRPr lang="zh-CN" altLang="zh-CN" sz="4100" b="1"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2350770" y="3014663"/>
            <a:ext cx="819150" cy="829945"/>
          </a:xfrm>
          <a:prstGeom prst="rect">
            <a:avLst/>
          </a:prstGeom>
        </p:spPr>
        <p:txBody>
          <a:bodyPr wrap="square">
            <a:spAutoFit/>
          </a:bodyPr>
          <a:lstStyle/>
          <a:p>
            <a:pPr algn="dist"/>
            <a:r>
              <a:rPr lang="zh-CN" altLang="en-US" sz="4800" b="1" dirty="0" smtClean="0">
                <a:solidFill>
                  <a:schemeClr val="bg1"/>
                </a:solidFill>
                <a:latin typeface="微软雅黑" panose="020B0503020204020204" charset="-122"/>
                <a:ea typeface="微软雅黑" panose="020B0503020204020204" charset="-122"/>
              </a:rPr>
              <a:t>三</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矩形 28"/>
          <p:cNvSpPr/>
          <p:nvPr/>
        </p:nvSpPr>
        <p:spPr>
          <a:xfrm>
            <a:off x="0" y="-141"/>
            <a:ext cx="12189600" cy="66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0" y="124323"/>
            <a:ext cx="351904" cy="416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1170" y="124460"/>
            <a:ext cx="11718925" cy="4171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89206" y="765498"/>
            <a:ext cx="11412000" cy="392688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考点一　多普勒效应的理解</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关于多普勒效应，下列说法正确的是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只要声源在运动，就一定能观察到多普勒效应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如果声源静止，就观察不到多普勒效应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当声源朝靠近观察者的方向运动时，声源的频率不变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当声源朝远离观察者的方向运动时，观察者接收到的频率变小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cxnSp>
        <p:nvCxnSpPr>
          <p:cNvPr id="42" name="直接连接符 41"/>
          <p:cNvCxnSpPr/>
          <p:nvPr/>
        </p:nvCxnSpPr>
        <p:spPr>
          <a:xfrm>
            <a:off x="2448550" y="332656"/>
            <a:ext cx="9741050" cy="283"/>
          </a:xfrm>
          <a:prstGeom prst="line">
            <a:avLst/>
          </a:prstGeom>
          <a:ln w="3175">
            <a:solidFill>
              <a:schemeClr val="bg1"/>
            </a:solidFill>
          </a:ln>
        </p:spPr>
        <p:style>
          <a:lnRef idx="1">
            <a:schemeClr val="accent6"/>
          </a:lnRef>
          <a:fillRef idx="0">
            <a:schemeClr val="accent6"/>
          </a:fillRef>
          <a:effectRef idx="0">
            <a:schemeClr val="accent6"/>
          </a:effectRef>
          <a:fontRef idx="minor">
            <a:schemeClr val="tx1"/>
          </a:fontRef>
        </p:style>
      </p:cxnSp>
      <p:sp>
        <p:nvSpPr>
          <p:cNvPr id="41" name="矩形 40"/>
          <p:cNvSpPr/>
          <p:nvPr/>
        </p:nvSpPr>
        <p:spPr>
          <a:xfrm>
            <a:off x="411098" y="58001"/>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charset="-122"/>
                <a:ea typeface="黑体" panose="02010609060101010101" charset="-122"/>
              </a:rPr>
              <a:t>基础对点练</a:t>
            </a:r>
            <a:endParaRPr lang="zh-CN" altLang="en-US" sz="2600" dirty="0">
              <a:solidFill>
                <a:schemeClr val="bg1"/>
              </a:solidFill>
              <a:latin typeface="黑体" panose="02010609060101010101" charset="-122"/>
              <a:ea typeface="黑体" panose="02010609060101010101" charset="-122"/>
            </a:endParaRPr>
          </a:p>
        </p:txBody>
      </p:sp>
      <p:sp>
        <p:nvSpPr>
          <p:cNvPr id="26" name="TextBox 14"/>
          <p:cNvSpPr txBox="1"/>
          <p:nvPr/>
        </p:nvSpPr>
        <p:spPr>
          <a:xfrm>
            <a:off x="271702" y="3355519"/>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1" name="TextBox 14"/>
          <p:cNvSpPr txBox="1"/>
          <p:nvPr/>
        </p:nvSpPr>
        <p:spPr>
          <a:xfrm>
            <a:off x="271702" y="4013116"/>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矩形 27"/>
          <p:cNvSpPr/>
          <p:nvPr/>
        </p:nvSpPr>
        <p:spPr>
          <a:xfrm>
            <a:off x="659563" y="405458"/>
            <a:ext cx="10871287" cy="5450466"/>
          </a:xfrm>
          <a:prstGeom prst="rect">
            <a:avLst/>
          </a:prstGeom>
        </p:spPr>
        <p:txBody>
          <a:bodyPr>
            <a:spAutoFit/>
          </a:bodyPr>
          <a:lstStyle/>
          <a:p>
            <a:pPr algn="just">
              <a:lnSpc>
                <a:spcPct val="14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若声源和观察者均运动，且两者间相对静止，就不能观察到多普勒效应，故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当</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声源静止，观察者靠近或远离声源时也能观察到多普勒效应，故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当</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声源朝靠近观察者的方向运动时，两者间距变小，根据多普勒效应原理，观察者接收到的频率大于声源的频率，但声源的频率不变，故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当</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声源朝远离观察者的方向运动时，两者间距变大，根据多普勒效应原理，观察者接收到的频率小于声源的频率，故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3" name="组合 42"/>
          <p:cNvGrpSpPr/>
          <p:nvPr/>
        </p:nvGrpSpPr>
        <p:grpSpPr>
          <a:xfrm>
            <a:off x="471041" y="136476"/>
            <a:ext cx="11248331" cy="5813598"/>
            <a:chOff x="471835" y="934424"/>
            <a:chExt cx="11248331" cy="5813598"/>
          </a:xfrm>
        </p:grpSpPr>
        <p:sp>
          <p:nvSpPr>
            <p:cNvPr id="44" name="圆角矩形 43"/>
            <p:cNvSpPr/>
            <p:nvPr/>
          </p:nvSpPr>
          <p:spPr>
            <a:xfrm>
              <a:off x="471835" y="1094415"/>
              <a:ext cx="11248331" cy="5653607"/>
            </a:xfrm>
            <a:prstGeom prst="roundRect">
              <a:avLst>
                <a:gd name="adj" fmla="val 220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5" name="图片 44"/>
            <p:cNvPicPr>
              <a:picLocks noChangeAspect="1"/>
            </p:cNvPicPr>
            <p:nvPr/>
          </p:nvPicPr>
          <p:blipFill>
            <a:blip r:embed="rId14"/>
            <a:stretch>
              <a:fillRect/>
            </a:stretch>
          </p:blipFill>
          <p:spPr>
            <a:xfrm>
              <a:off x="850294" y="934424"/>
              <a:ext cx="695238" cy="314286"/>
            </a:xfrm>
            <a:prstGeom prst="rect">
              <a:avLst/>
            </a:prstGeom>
          </p:spPr>
        </p:pic>
        <p:sp>
          <p:nvSpPr>
            <p:cNvPr id="46" name="文本框 4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40781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blinds(horizontal)">
                                      <p:cBhvr>
                                        <p:cTn id="13" dur="500"/>
                                        <p:tgtEl>
                                          <p:spTgt spid="2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blinds(horizontal)">
                                      <p:cBhvr>
                                        <p:cTn id="16" dur="500"/>
                                        <p:tgtEl>
                                          <p:spTgt spid="28">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Effect transition="in" filter="blinds(horizontal)">
                                      <p:cBhvr>
                                        <p:cTn id="19"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501637" y="360840"/>
            <a:ext cx="11187139" cy="3284978"/>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频率一定的声源在空气中向着静止的接收器匀速运动。以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表示声源的速度，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表示声波的速度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表示接收器接收到的频率。若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增大，则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增大，</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增大，</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不变，</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减小，</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4"/>
          <p:cNvSpPr txBox="1"/>
          <p:nvPr/>
        </p:nvSpPr>
        <p:spPr>
          <a:xfrm>
            <a:off x="4025828" y="2348783"/>
            <a:ext cx="738003"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矩形 26"/>
          <p:cNvSpPr/>
          <p:nvPr/>
        </p:nvSpPr>
        <p:spPr>
          <a:xfrm>
            <a:off x="659563" y="4159398"/>
            <a:ext cx="10871287" cy="1303177"/>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由于声波的速度只由介质决定，故</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不变，根据多普勒效应可知，当声源接近接收器时接收到的频率</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增大，故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8" name="组合 27"/>
          <p:cNvGrpSpPr/>
          <p:nvPr/>
        </p:nvGrpSpPr>
        <p:grpSpPr>
          <a:xfrm>
            <a:off x="471041" y="3871366"/>
            <a:ext cx="11248331" cy="1790676"/>
            <a:chOff x="471835" y="934424"/>
            <a:chExt cx="11248331" cy="1790676"/>
          </a:xfrm>
        </p:grpSpPr>
        <p:sp>
          <p:nvSpPr>
            <p:cNvPr id="29" name="圆角矩形 28"/>
            <p:cNvSpPr/>
            <p:nvPr/>
          </p:nvSpPr>
          <p:spPr>
            <a:xfrm>
              <a:off x="471835" y="1094416"/>
              <a:ext cx="11248331" cy="1630684"/>
            </a:xfrm>
            <a:prstGeom prst="roundRect">
              <a:avLst>
                <a:gd name="adj" fmla="val 220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0" name="图片 29"/>
            <p:cNvPicPr>
              <a:picLocks noChangeAspect="1"/>
            </p:cNvPicPr>
            <p:nvPr/>
          </p:nvPicPr>
          <p:blipFill>
            <a:blip r:embed="rId14"/>
            <a:stretch>
              <a:fillRect/>
            </a:stretch>
          </p:blipFill>
          <p:spPr>
            <a:xfrm>
              <a:off x="850294" y="934424"/>
              <a:ext cx="695238" cy="314286"/>
            </a:xfrm>
            <a:prstGeom prst="rect">
              <a:avLst/>
            </a:prstGeom>
          </p:spPr>
        </p:pic>
        <p:sp>
          <p:nvSpPr>
            <p:cNvPr id="31" name="文本框 3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3" presetClass="entr" presetSubtype="10" fill="hold"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blinds(horizontal)">
                                      <p:cBhvr>
                                        <p:cTn id="15"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14739" b="854"/>
          <a:stretch/>
        </p:blipFill>
        <p:spPr>
          <a:xfrm>
            <a:off x="406" y="0"/>
            <a:ext cx="12189600" cy="1800000"/>
          </a:xfrm>
          <a:prstGeom prst="rect">
            <a:avLst/>
          </a:prstGeom>
        </p:spPr>
      </p:pic>
      <p:sp>
        <p:nvSpPr>
          <p:cNvPr id="2" name="圆角矩形 1"/>
          <p:cNvSpPr/>
          <p:nvPr/>
        </p:nvSpPr>
        <p:spPr>
          <a:xfrm>
            <a:off x="635" y="0"/>
            <a:ext cx="12190095" cy="1800000"/>
          </a:xfrm>
          <a:prstGeom prst="roundRect">
            <a:avLst>
              <a:gd name="adj" fmla="val 0"/>
            </a:avLst>
          </a:prstGeom>
          <a:solidFill>
            <a:schemeClr val="tx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31" name="文本框 30">
            <a:hlinkClick r:id="rId4" action="ppaction://hlinksldjump"/>
          </p:cNvPr>
          <p:cNvSpPr txBox="1"/>
          <p:nvPr/>
        </p:nvSpPr>
        <p:spPr>
          <a:xfrm>
            <a:off x="2853690" y="2422709"/>
            <a:ext cx="4941081"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一、多普勒效应</a:t>
            </a:r>
          </a:p>
        </p:txBody>
      </p:sp>
      <p:sp>
        <p:nvSpPr>
          <p:cNvPr id="32" name="文本框 31">
            <a:hlinkClick r:id="rId5" action="ppaction://hlinksldjump"/>
          </p:cNvPr>
          <p:cNvSpPr txBox="1"/>
          <p:nvPr/>
        </p:nvSpPr>
        <p:spPr>
          <a:xfrm>
            <a:off x="2853690" y="3623615"/>
            <a:ext cx="6453249"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二、多普勒效应的应用</a:t>
            </a:r>
          </a:p>
        </p:txBody>
      </p:sp>
      <p:sp>
        <p:nvSpPr>
          <p:cNvPr id="34" name="文本框 33">
            <a:hlinkClick r:id="rId6" action="ppaction://hlinksldjump"/>
          </p:cNvPr>
          <p:cNvSpPr txBox="1"/>
          <p:nvPr/>
        </p:nvSpPr>
        <p:spPr>
          <a:xfrm>
            <a:off x="2853690" y="4824520"/>
            <a:ext cx="1944216" cy="460375"/>
          </a:xfrm>
          <a:prstGeom prst="rect">
            <a:avLst/>
          </a:prstGeom>
          <a:noFill/>
          <a:ln>
            <a:noFill/>
          </a:ln>
        </p:spPr>
        <p:txBody>
          <a:bodyPr wrap="square" rtlCol="0">
            <a:spAutoFit/>
          </a:bodyPr>
          <a:lstStyle/>
          <a:p>
            <a:pPr defTabSz="914400">
              <a:spcBef>
                <a:spcPct val="0"/>
              </a:spcBef>
            </a:pPr>
            <a:r>
              <a:rPr lang="zh-CN" altLang="zh-CN" b="1" dirty="0">
                <a:ln>
                  <a:noFill/>
                </a:ln>
                <a:solidFill>
                  <a:schemeClr val="accent1">
                    <a:lumMod val="50000"/>
                  </a:schemeClr>
                </a:solidFill>
                <a:latin typeface="微软雅黑" panose="020B0503020204020204" charset="-122"/>
                <a:ea typeface="微软雅黑" panose="020B0503020204020204" charset="-122"/>
              </a:rPr>
              <a:t>课时对点练</a:t>
            </a:r>
          </a:p>
        </p:txBody>
      </p:sp>
      <p:sp>
        <p:nvSpPr>
          <p:cNvPr id="13" name="圆角矩形 12"/>
          <p:cNvSpPr/>
          <p:nvPr/>
        </p:nvSpPr>
        <p:spPr>
          <a:xfrm>
            <a:off x="658495" y="0"/>
            <a:ext cx="1891030" cy="5213350"/>
          </a:xfrm>
          <a:prstGeom prst="roundRect">
            <a:avLst>
              <a:gd name="adj" fmla="val 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15" name="文本框 14"/>
          <p:cNvSpPr txBox="1"/>
          <p:nvPr/>
        </p:nvSpPr>
        <p:spPr>
          <a:xfrm flipH="1">
            <a:off x="1270635" y="2853690"/>
            <a:ext cx="702310" cy="1568450"/>
          </a:xfrm>
          <a:prstGeom prst="rect">
            <a:avLst/>
          </a:prstGeom>
          <a:noFill/>
          <a:effectLst/>
        </p:spPr>
        <p:txBody>
          <a:bodyPr wrap="square" rtlCol="0">
            <a:spAutoFit/>
          </a:bodyPr>
          <a:lstStyle/>
          <a:p>
            <a:pPr algn="ctr" defTabSz="914400">
              <a:defRPr/>
            </a:pPr>
            <a:r>
              <a:rPr lang="zh-CN" altLang="zh-CN" b="1" dirty="0">
                <a:solidFill>
                  <a:schemeClr val="bg1"/>
                </a:solidFill>
                <a:cs typeface="+mn-ea"/>
              </a:rPr>
              <a:t>内容索引</a:t>
            </a:r>
            <a:endParaRPr lang="zh-CN" altLang="en-US" b="1" dirty="0">
              <a:solidFill>
                <a:schemeClr val="bg1"/>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582592"/>
            <a:ext cx="11412000" cy="4647402"/>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上海市浦东新区高二期末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如图所示是产生机械波的波源</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做匀速运动的情况，图中的圆表示波峰。下列说法中正确的是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该图表示的是多普勒效应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此时波源正在向</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观测者靠近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两位观测者此时接收到的频率和波源</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发出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观测者此时接收到的频率小于波源发出的频率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268364" y="1908101"/>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TextBox 14"/>
          <p:cNvSpPr txBox="1"/>
          <p:nvPr/>
        </p:nvSpPr>
        <p:spPr>
          <a:xfrm>
            <a:off x="268364" y="2528293"/>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9" name="TextBox 14"/>
          <p:cNvSpPr txBox="1"/>
          <p:nvPr/>
        </p:nvSpPr>
        <p:spPr>
          <a:xfrm>
            <a:off x="268364" y="4464469"/>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60770" name="Picture 2" descr="3-108"/>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494" y="2072940"/>
            <a:ext cx="2998424" cy="274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矩形 22"/>
          <p:cNvSpPr/>
          <p:nvPr/>
        </p:nvSpPr>
        <p:spPr>
          <a:xfrm>
            <a:off x="659563" y="615087"/>
            <a:ext cx="10871287" cy="5262979"/>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该图表示由波源移动而引起的多普勒效应</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a:t>
            </a: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正确；</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图可知，观测者</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在单位时间内接收到</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的完全</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的个数最多，说明波源向</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观测者靠近，故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波源</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观测者间的距离不断增大，故接收到的频率小于波源发出的频率，故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波源</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观测者间的距离不断增大，故</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观测者接收到的频率小于波源发出的频率，故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4" name="组合 23"/>
          <p:cNvGrpSpPr/>
          <p:nvPr/>
        </p:nvGrpSpPr>
        <p:grpSpPr>
          <a:xfrm>
            <a:off x="471041" y="261442"/>
            <a:ext cx="11248331" cy="5688632"/>
            <a:chOff x="471835" y="934424"/>
            <a:chExt cx="11248331" cy="5688632"/>
          </a:xfrm>
        </p:grpSpPr>
        <p:sp>
          <p:nvSpPr>
            <p:cNvPr id="25" name="圆角矩形 24"/>
            <p:cNvSpPr/>
            <p:nvPr/>
          </p:nvSpPr>
          <p:spPr>
            <a:xfrm>
              <a:off x="471835" y="1094415"/>
              <a:ext cx="11248331" cy="5528641"/>
            </a:xfrm>
            <a:prstGeom prst="roundRect">
              <a:avLst>
                <a:gd name="adj" fmla="val 220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6" name="图片 25"/>
            <p:cNvPicPr>
              <a:picLocks noChangeAspect="1"/>
            </p:cNvPicPr>
            <p:nvPr/>
          </p:nvPicPr>
          <p:blipFill>
            <a:blip r:embed="rId14"/>
            <a:stretch>
              <a:fillRect/>
            </a:stretch>
          </p:blipFill>
          <p:spPr>
            <a:xfrm>
              <a:off x="850294" y="934424"/>
              <a:ext cx="695238" cy="314286"/>
            </a:xfrm>
            <a:prstGeom prst="rect">
              <a:avLst/>
            </a:prstGeom>
          </p:spPr>
        </p:pic>
        <p:sp>
          <p:nvSpPr>
            <p:cNvPr id="27" name="文本框 2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28" name="Picture 2" descr="3-10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2305" y="621482"/>
            <a:ext cx="2453501" cy="2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30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linds(horizontal)">
                                      <p:cBhvr>
                                        <p:cTn id="10" dur="500"/>
                                        <p:tgtEl>
                                          <p:spTgt spid="2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blinds(horizontal)">
                                      <p:cBhvr>
                                        <p:cTn id="13" dur="500"/>
                                        <p:tgtEl>
                                          <p:spTgt spid="2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xEl>
                                              <p:pRg st="2" end="2"/>
                                            </p:txEl>
                                          </p:spTgt>
                                        </p:tgtEl>
                                        <p:attrNameLst>
                                          <p:attrName>style.visibility</p:attrName>
                                        </p:attrNameLst>
                                      </p:cBhvr>
                                      <p:to>
                                        <p:strVal val="visible"/>
                                      </p:to>
                                    </p:set>
                                    <p:animEffect transition="in" filter="blinds(horizontal)">
                                      <p:cBhvr>
                                        <p:cTn id="16" dur="500"/>
                                        <p:tgtEl>
                                          <p:spTgt spid="2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blinds(horizontal)">
                                      <p:cBhvr>
                                        <p:cTn id="19" dur="500"/>
                                        <p:tgtEl>
                                          <p:spTgt spid="2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3">
                                            <p:txEl>
                                              <p:pRg st="4" end="4"/>
                                            </p:txEl>
                                          </p:spTgt>
                                        </p:tgtEl>
                                        <p:attrNameLst>
                                          <p:attrName>style.visibility</p:attrName>
                                        </p:attrNameLst>
                                      </p:cBhvr>
                                      <p:to>
                                        <p:strVal val="visible"/>
                                      </p:to>
                                    </p:set>
                                    <p:animEffect transition="in" filter="blinds(horizontal)">
                                      <p:cBhvr>
                                        <p:cTn id="22" dur="500"/>
                                        <p:tgtEl>
                                          <p:spTgt spid="2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xEl>
                                              <p:pRg st="5" end="5"/>
                                            </p:txEl>
                                          </p:spTgt>
                                        </p:tgtEl>
                                        <p:attrNameLst>
                                          <p:attrName>style.visibility</p:attrName>
                                        </p:attrNameLst>
                                      </p:cBhvr>
                                      <p:to>
                                        <p:strVal val="visible"/>
                                      </p:to>
                                    </p:set>
                                    <p:animEffect transition="in" filter="blinds(horizontal)">
                                      <p:cBhvr>
                                        <p:cTn id="25" dur="500"/>
                                        <p:tgtEl>
                                          <p:spTgt spid="2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21482"/>
            <a:ext cx="11412000" cy="392688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考点二　多普勒效应的应用</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钦州市高二期中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下列现象可以用多普勒效应解释的是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雷雨天看到闪电后，稍过一会儿才能听到雷声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微风激起的水波遇到芦苇等细小障碍物，会继续传播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当车从你身边疾驰而过时，听到的鸣笛音调会由高变低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把耳朵贴在墙壁上，能够听到隔壁房间的说话声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TextBox 14"/>
          <p:cNvSpPr txBox="1"/>
          <p:nvPr/>
        </p:nvSpPr>
        <p:spPr>
          <a:xfrm>
            <a:off x="272083" y="3204245"/>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矩形 19"/>
          <p:cNvSpPr/>
          <p:nvPr/>
        </p:nvSpPr>
        <p:spPr>
          <a:xfrm>
            <a:off x="659563" y="637479"/>
            <a:ext cx="10871287" cy="5262979"/>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雷雨天看到闪电后，稍过一会儿才能听到雷声，是因为光的速度大于声音的传播速度，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微风</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激起的水波遇到芦苇等细小障碍物，会继续传播，这是波的衍射现象，</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当</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车从你身边疾驰而过时，听到的鸣笛音调会由高变低，是因为车与观察者之间的距离发生变化引起的，这属于多普勒效应，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把</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耳朵贴在墙壁上，能够听到隔壁房间的说话声，说明声音可以在固体中传播，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4" name="组合 23"/>
          <p:cNvGrpSpPr/>
          <p:nvPr/>
        </p:nvGrpSpPr>
        <p:grpSpPr>
          <a:xfrm>
            <a:off x="471041" y="333450"/>
            <a:ext cx="11248331" cy="5616623"/>
            <a:chOff x="471835" y="934424"/>
            <a:chExt cx="11248331" cy="5616623"/>
          </a:xfrm>
        </p:grpSpPr>
        <p:sp>
          <p:nvSpPr>
            <p:cNvPr id="25" name="圆角矩形 24"/>
            <p:cNvSpPr/>
            <p:nvPr/>
          </p:nvSpPr>
          <p:spPr>
            <a:xfrm>
              <a:off x="471835" y="1094414"/>
              <a:ext cx="11248331" cy="5456633"/>
            </a:xfrm>
            <a:prstGeom prst="roundRect">
              <a:avLst>
                <a:gd name="adj" fmla="val 220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6" name="图片 25"/>
            <p:cNvPicPr>
              <a:picLocks noChangeAspect="1"/>
            </p:cNvPicPr>
            <p:nvPr/>
          </p:nvPicPr>
          <p:blipFill>
            <a:blip r:embed="rId14"/>
            <a:stretch>
              <a:fillRect/>
            </a:stretch>
          </p:blipFill>
          <p:spPr>
            <a:xfrm>
              <a:off x="850294" y="934424"/>
              <a:ext cx="695238" cy="314286"/>
            </a:xfrm>
            <a:prstGeom prst="rect">
              <a:avLst/>
            </a:prstGeom>
          </p:spPr>
        </p:pic>
        <p:sp>
          <p:nvSpPr>
            <p:cNvPr id="27" name="文本框 2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383179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linds(horizontal)">
                                      <p:cBhvr>
                                        <p:cTn id="10" dur="500"/>
                                        <p:tgtEl>
                                          <p:spTgt spid="2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blinds(horizontal)">
                                      <p:cBhvr>
                                        <p:cTn id="13" dur="500"/>
                                        <p:tgtEl>
                                          <p:spTgt spid="20">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blinds(horizontal)">
                                      <p:cBhvr>
                                        <p:cTn id="16" dur="500"/>
                                        <p:tgtEl>
                                          <p:spTgt spid="20">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blinds(horizontal)">
                                      <p:cBhvr>
                                        <p:cTn id="1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869320"/>
            <a:ext cx="11412000" cy="3280554"/>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下列技术应用涉及多普勒效应的是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雷达定位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共鸣箱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来使声音增强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医生利用超声波探测病人血管中血液的流速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用超声波检测金属、陶瓷、混凝土中是否有气泡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TextBox 14"/>
          <p:cNvSpPr txBox="1"/>
          <p:nvPr/>
        </p:nvSpPr>
        <p:spPr>
          <a:xfrm>
            <a:off x="272029" y="2840099"/>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矩形 22"/>
          <p:cNvSpPr/>
          <p:nvPr/>
        </p:nvSpPr>
        <p:spPr>
          <a:xfrm>
            <a:off x="659563" y="997519"/>
            <a:ext cx="10871287" cy="3888500"/>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雷达定位是利用了电磁波的反射原理，选项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共鸣</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箱利用的是共振的原理，选项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医生</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利用超声波反射波频率变化探测病人血管中血液的流速，是利用了声波的多普勒效应，选项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超声波检测金属、陶瓷、混凝土中是否有气泡，是利用了超声波的穿透能力强，选项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7" name="组合 26"/>
          <p:cNvGrpSpPr/>
          <p:nvPr/>
        </p:nvGrpSpPr>
        <p:grpSpPr>
          <a:xfrm>
            <a:off x="471041" y="693490"/>
            <a:ext cx="11248331" cy="4336477"/>
            <a:chOff x="471835" y="934424"/>
            <a:chExt cx="11248331" cy="4336477"/>
          </a:xfrm>
        </p:grpSpPr>
        <p:sp>
          <p:nvSpPr>
            <p:cNvPr id="28" name="圆角矩形 27"/>
            <p:cNvSpPr/>
            <p:nvPr/>
          </p:nvSpPr>
          <p:spPr>
            <a:xfrm>
              <a:off x="471835" y="1094415"/>
              <a:ext cx="11248331" cy="4176486"/>
            </a:xfrm>
            <a:prstGeom prst="roundRect">
              <a:avLst>
                <a:gd name="adj" fmla="val 220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8" name="图片 37"/>
            <p:cNvPicPr>
              <a:picLocks noChangeAspect="1"/>
            </p:cNvPicPr>
            <p:nvPr/>
          </p:nvPicPr>
          <p:blipFill>
            <a:blip r:embed="rId14"/>
            <a:stretch>
              <a:fillRect/>
            </a:stretch>
          </p:blipFill>
          <p:spPr>
            <a:xfrm>
              <a:off x="850294" y="934424"/>
              <a:ext cx="695238" cy="314286"/>
            </a:xfrm>
            <a:prstGeom prst="rect">
              <a:avLst/>
            </a:prstGeom>
          </p:spPr>
        </p:pic>
        <p:sp>
          <p:nvSpPr>
            <p:cNvPr id="39" name="文本框 3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14333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linds(horizontal)">
                                      <p:cBhvr>
                                        <p:cTn id="10" dur="500"/>
                                        <p:tgtEl>
                                          <p:spTgt spid="2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blinds(horizontal)">
                                      <p:cBhvr>
                                        <p:cTn id="13" dur="500"/>
                                        <p:tgtEl>
                                          <p:spTgt spid="2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xEl>
                                              <p:pRg st="2" end="2"/>
                                            </p:txEl>
                                          </p:spTgt>
                                        </p:tgtEl>
                                        <p:attrNameLst>
                                          <p:attrName>style.visibility</p:attrName>
                                        </p:attrNameLst>
                                      </p:cBhvr>
                                      <p:to>
                                        <p:strVal val="visible"/>
                                      </p:to>
                                    </p:set>
                                    <p:animEffect transition="in" filter="blinds(horizontal)">
                                      <p:cBhvr>
                                        <p:cTn id="16" dur="500"/>
                                        <p:tgtEl>
                                          <p:spTgt spid="2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blinds(horizontal)">
                                      <p:cBhvr>
                                        <p:cTn id="19"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45418"/>
            <a:ext cx="11412000" cy="4001071"/>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佛山市高二期中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科学上利用多普勒效应测量太空中星球相对地球的运动速度。某恒星与地球正相互远离，则</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恒星发出光的频率增大</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恒星发出光的波长增大</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地球接收光的光速减小</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地球接收光的频率减小</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TextBox 14"/>
          <p:cNvSpPr txBox="1"/>
          <p:nvPr/>
        </p:nvSpPr>
        <p:spPr>
          <a:xfrm>
            <a:off x="253077" y="3287566"/>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grpSp>
        <p:nvGrpSpPr>
          <p:cNvPr id="20" name="组合 19"/>
          <p:cNvGrpSpPr/>
          <p:nvPr/>
        </p:nvGrpSpPr>
        <p:grpSpPr>
          <a:xfrm>
            <a:off x="471041" y="3861842"/>
            <a:ext cx="11248331" cy="2232248"/>
            <a:chOff x="471835" y="934424"/>
            <a:chExt cx="11248331" cy="2232248"/>
          </a:xfrm>
        </p:grpSpPr>
        <p:sp>
          <p:nvSpPr>
            <p:cNvPr id="23" name="圆角矩形 22"/>
            <p:cNvSpPr/>
            <p:nvPr/>
          </p:nvSpPr>
          <p:spPr>
            <a:xfrm>
              <a:off x="471835" y="1094414"/>
              <a:ext cx="11248331" cy="2072258"/>
            </a:xfrm>
            <a:prstGeom prst="roundRect">
              <a:avLst>
                <a:gd name="adj" fmla="val 138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4" name="图片 23"/>
            <p:cNvPicPr>
              <a:picLocks noChangeAspect="1"/>
            </p:cNvPicPr>
            <p:nvPr/>
          </p:nvPicPr>
          <p:blipFill>
            <a:blip r:embed="rId14"/>
            <a:stretch>
              <a:fillRect/>
            </a:stretch>
          </p:blipFill>
          <p:spPr>
            <a:xfrm>
              <a:off x="850294" y="934424"/>
              <a:ext cx="695238" cy="314286"/>
            </a:xfrm>
            <a:prstGeom prst="rect">
              <a:avLst/>
            </a:prstGeom>
          </p:spPr>
        </p:pic>
        <p:sp>
          <p:nvSpPr>
            <p:cNvPr id="25" name="文本框 2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721850" y="4087293"/>
            <a:ext cx="10746713" cy="2031325"/>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恒星发出光的频率不变，波长不变，故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地球</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接收光的光速不变，故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多普勒效应，地球接收光的频率减小，故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1794" name="Picture 2" descr="3-10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7334" y="1629594"/>
            <a:ext cx="3734631" cy="104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blinds(horizontal)">
                                      <p:cBhvr>
                                        <p:cTn id="15" dur="500"/>
                                        <p:tgtEl>
                                          <p:spTgt spid="2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6">
                                            <p:txEl>
                                              <p:pRg st="1" end="1"/>
                                            </p:txEl>
                                          </p:spTgt>
                                        </p:tgtEl>
                                        <p:attrNameLst>
                                          <p:attrName>style.visibility</p:attrName>
                                        </p:attrNameLst>
                                      </p:cBhvr>
                                      <p:to>
                                        <p:strVal val="visible"/>
                                      </p:to>
                                    </p:set>
                                    <p:animEffect transition="in" filter="blinds(horizontal)">
                                      <p:cBhvr>
                                        <p:cTn id="18" dur="500"/>
                                        <p:tgtEl>
                                          <p:spTgt spid="26">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blinds(horizontal)">
                                      <p:cBhvr>
                                        <p:cTn id="21"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442496"/>
            <a:ext cx="11412000" cy="5219546"/>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岳阳市质检</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蝙蝠在洞穴中飞来飞去时，它利用超声脉冲导航非常有效。这种超声脉冲是持续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或不到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的短促发射，且每秒连续发射几次。假定蝙蝠的超声脉冲发射频率为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39 000 Hz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，在一次正朝着表面平滑的墙壁飞扑的过程，下列判断中正确的是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墙壁接收到的超声脉冲频率等于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39 000 Hz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蝙蝠接收到从墙壁反射回来的超声脉冲频率等于墙壁接收的频率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蝙蝠接收到从墙壁反射回来的超声脉冲频率大于墙壁接收的频率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蝙蝠接收到从墙壁反射回来的超声脉冲频率等于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39 000 Hz</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4"/>
          <p:cNvSpPr txBox="1"/>
          <p:nvPr/>
        </p:nvSpPr>
        <p:spPr>
          <a:xfrm>
            <a:off x="272083" y="4303415"/>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矩形 20"/>
          <p:cNvSpPr/>
          <p:nvPr/>
        </p:nvSpPr>
        <p:spPr>
          <a:xfrm>
            <a:off x="605077" y="1360612"/>
            <a:ext cx="10980259" cy="1949508"/>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由于蝙蝠和墙壁发生相对运动，且相互靠近，因此墙壁接收到的频率</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大于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39 000 Hz</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，频率为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的波经墙壁反射后，与蝙蝠相互靠近，因此蝙蝠接收到反射波的频率</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选项正确。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2" name="组合 21"/>
          <p:cNvGrpSpPr/>
          <p:nvPr/>
        </p:nvGrpSpPr>
        <p:grpSpPr>
          <a:xfrm>
            <a:off x="471041" y="1053530"/>
            <a:ext cx="11248331" cy="2448272"/>
            <a:chOff x="471835" y="934424"/>
            <a:chExt cx="11248331" cy="2448272"/>
          </a:xfrm>
        </p:grpSpPr>
        <p:sp>
          <p:nvSpPr>
            <p:cNvPr id="23" name="圆角矩形 22"/>
            <p:cNvSpPr/>
            <p:nvPr/>
          </p:nvSpPr>
          <p:spPr>
            <a:xfrm>
              <a:off x="471835" y="1094414"/>
              <a:ext cx="11248331" cy="2288282"/>
            </a:xfrm>
            <a:prstGeom prst="roundRect">
              <a:avLst>
                <a:gd name="adj" fmla="val 138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4" name="图片 23"/>
            <p:cNvPicPr>
              <a:picLocks noChangeAspect="1"/>
            </p:cNvPicPr>
            <p:nvPr/>
          </p:nvPicPr>
          <p:blipFill>
            <a:blip r:embed="rId14"/>
            <a:stretch>
              <a:fillRect/>
            </a:stretch>
          </p:blipFill>
          <p:spPr>
            <a:xfrm>
              <a:off x="850294" y="934424"/>
              <a:ext cx="695238" cy="314286"/>
            </a:xfrm>
            <a:prstGeom prst="rect">
              <a:avLst/>
            </a:prstGeom>
          </p:spPr>
        </p:pic>
        <p:sp>
          <p:nvSpPr>
            <p:cNvPr id="25" name="文本框 2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38926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blinds(horizontal)">
                                      <p:cBhvr>
                                        <p:cTn id="1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97890" y="683965"/>
            <a:ext cx="11394632" cy="566306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kern="100" spc="1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i="1" kern="100" spc="1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kern="100" spc="1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spc="1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kern="100" spc="10" dirty="0">
                <a:latin typeface="Times New Roman" panose="02020603050405020304" pitchFamily="18" charset="0"/>
                <a:ea typeface="方正中等线简体" panose="03000509000000000000" pitchFamily="65" charset="-122"/>
                <a:cs typeface="Times New Roman" panose="02020603050405020304" pitchFamily="18" charset="0"/>
              </a:rPr>
              <a:t>时刻，两辆汽车甲、乙到十字路口</a:t>
            </a:r>
            <a:r>
              <a:rPr lang="en-US" altLang="zh-CN" i="1" kern="100" spc="1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kern="100" spc="10" dirty="0">
                <a:latin typeface="Times New Roman" panose="02020603050405020304" pitchFamily="18" charset="0"/>
                <a:ea typeface="方正中等线简体" panose="03000509000000000000" pitchFamily="65" charset="-122"/>
                <a:cs typeface="Times New Roman" panose="02020603050405020304" pitchFamily="18" charset="0"/>
              </a:rPr>
              <a:t>处的距离分别为</a:t>
            </a:r>
            <a:r>
              <a:rPr lang="en-US" altLang="zh-CN" i="1" kern="100" spc="1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kern="100" spc="10" baseline="-25000" dirty="0">
                <a:latin typeface="Times New Roman" panose="02020603050405020304" pitchFamily="18" charset="0"/>
                <a:ea typeface="方正中等线简体" panose="03000509000000000000" pitchFamily="65" charset="-122"/>
                <a:cs typeface="Times New Roman" panose="02020603050405020304" pitchFamily="18" charset="0"/>
              </a:rPr>
              <a:t>甲</a:t>
            </a:r>
            <a:r>
              <a:rPr lang="zh-CN" altLang="zh-CN" kern="100" spc="1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i="1" kern="100" spc="1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kern="100" spc="10" baseline="-25000" dirty="0">
                <a:latin typeface="Times New Roman" panose="02020603050405020304" pitchFamily="18" charset="0"/>
                <a:ea typeface="方正中等线简体" panose="03000509000000000000" pitchFamily="65" charset="-122"/>
                <a:cs typeface="Times New Roman" panose="02020603050405020304" pitchFamily="18" charset="0"/>
              </a:rPr>
              <a:t>乙</a:t>
            </a:r>
            <a:r>
              <a:rPr lang="zh-CN" altLang="zh-CN" kern="100" spc="10" dirty="0">
                <a:latin typeface="Times New Roman" panose="02020603050405020304" pitchFamily="18" charset="0"/>
                <a:ea typeface="方正中等线简体" panose="03000509000000000000" pitchFamily="65" charset="-122"/>
                <a:cs typeface="Times New Roman" panose="02020603050405020304" pitchFamily="18" charset="0"/>
              </a:rPr>
              <a:t>。两车分别以速率</a:t>
            </a:r>
            <a:r>
              <a:rPr lang="en-US" altLang="zh-CN"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甲</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乙</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沿水平的、相互正交的公路匀速前进，如图所示。汽车甲持续地以固定的频率</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鸣笛，则在任意时刻汽车乙的司机所检测到的笛声频率将如何变化</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已知声速为</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，且有</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u</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甲</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u</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乙</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当两车均向</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运动</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在到达</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之前</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时，乙司机接收到的</a:t>
            </a:r>
            <a:r>
              <a:rPr lang="zh-CN"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en-US"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一定</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比波源发出的频率低</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当两车均向</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运动</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在到达</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之前</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时，乙司机接收到的</a:t>
            </a:r>
            <a:r>
              <a:rPr lang="zh-CN"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en-US"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可能</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等于波源发出的频率</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当两车均向远离</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的方向运动时，乙司机接收到的频率一定比波源发出的频率低</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当两车均向远离</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的方向运动时，乙司机接收到的频率一定比波源发出的频率高</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TextBox 14"/>
          <p:cNvSpPr txBox="1"/>
          <p:nvPr/>
        </p:nvSpPr>
        <p:spPr>
          <a:xfrm>
            <a:off x="267891" y="5059485"/>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矩形 16"/>
          <p:cNvSpPr/>
          <p:nvPr/>
        </p:nvSpPr>
        <p:spPr>
          <a:xfrm>
            <a:off x="0" y="-141"/>
            <a:ext cx="12189600" cy="66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124323"/>
            <a:ext cx="351904" cy="416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71170" y="124460"/>
            <a:ext cx="11718925" cy="4171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2448550" y="332656"/>
            <a:ext cx="9741050" cy="283"/>
          </a:xfrm>
          <a:prstGeom prst="line">
            <a:avLst/>
          </a:prstGeom>
          <a:ln w="3175">
            <a:solidFill>
              <a:schemeClr val="bg1"/>
            </a:solidFill>
          </a:ln>
        </p:spPr>
        <p:style>
          <a:lnRef idx="1">
            <a:schemeClr val="accent6"/>
          </a:lnRef>
          <a:fillRef idx="0">
            <a:schemeClr val="accent6"/>
          </a:fillRef>
          <a:effectRef idx="0">
            <a:schemeClr val="accent6"/>
          </a:effectRef>
          <a:fontRef idx="minor">
            <a:schemeClr val="tx1"/>
          </a:fontRef>
        </p:style>
      </p:cxnSp>
      <p:sp>
        <p:nvSpPr>
          <p:cNvPr id="31" name="矩形 30"/>
          <p:cNvSpPr/>
          <p:nvPr/>
        </p:nvSpPr>
        <p:spPr>
          <a:xfrm>
            <a:off x="411098" y="58001"/>
            <a:ext cx="1911748" cy="492443"/>
          </a:xfrm>
          <a:prstGeom prst="rect">
            <a:avLst/>
          </a:prstGeom>
        </p:spPr>
        <p:txBody>
          <a:bodyPr wrap="square">
            <a:spAutoFit/>
          </a:bodyPr>
          <a:lstStyle/>
          <a:p>
            <a:pPr algn="ctr"/>
            <a:r>
              <a:rPr lang="zh-CN" altLang="en-US" sz="2600" smtClean="0">
                <a:solidFill>
                  <a:schemeClr val="bg1"/>
                </a:solidFill>
                <a:latin typeface="黑体" panose="02010609060101010101" charset="-122"/>
                <a:ea typeface="黑体" panose="02010609060101010101" charset="-122"/>
              </a:rPr>
              <a:t>能力综合练</a:t>
            </a:r>
            <a:endParaRPr lang="zh-CN" altLang="en-US" sz="2600" dirty="0">
              <a:solidFill>
                <a:schemeClr val="bg1"/>
              </a:solidFill>
              <a:latin typeface="黑体" panose="02010609060101010101" charset="-122"/>
              <a:ea typeface="黑体" panose="02010609060101010101" charset="-122"/>
            </a:endParaRPr>
          </a:p>
        </p:txBody>
      </p:sp>
      <p:pic>
        <p:nvPicPr>
          <p:cNvPr id="162818" name="Picture 2" descr="3-111"/>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1550" y="2858058"/>
            <a:ext cx="2444335" cy="186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27706" b="28932"/>
          <a:stretch/>
        </p:blipFill>
        <p:spPr>
          <a:xfrm>
            <a:off x="406" y="1665284"/>
            <a:ext cx="12189600" cy="3523233"/>
          </a:xfrm>
          <a:prstGeom prst="rect">
            <a:avLst/>
          </a:prstGeom>
        </p:spPr>
      </p:pic>
      <p:sp>
        <p:nvSpPr>
          <p:cNvPr id="10" name="矩形 9"/>
          <p:cNvSpPr/>
          <p:nvPr/>
        </p:nvSpPr>
        <p:spPr>
          <a:xfrm flipV="1">
            <a:off x="0" y="1665287"/>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60" name="矩形 5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5" name="矩形 4"/>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8" name="矩形 7"/>
          <p:cNvSpPr/>
          <p:nvPr/>
        </p:nvSpPr>
        <p:spPr>
          <a:xfrm>
            <a:off x="5086985" y="3045460"/>
            <a:ext cx="6336813" cy="769441"/>
          </a:xfrm>
          <a:prstGeom prst="rect">
            <a:avLst/>
          </a:prstGeom>
        </p:spPr>
        <p:txBody>
          <a:bodyPr wrap="square">
            <a:spAutoFit/>
          </a:bodyPr>
          <a:lstStyle/>
          <a:p>
            <a:r>
              <a:rPr lang="zh-CN" altLang="zh-CN" sz="4400" b="1" dirty="0">
                <a:solidFill>
                  <a:schemeClr val="bg1"/>
                </a:solidFill>
                <a:latin typeface="微软雅黑" panose="020B0503020204020204" charset="-122"/>
                <a:ea typeface="微软雅黑" panose="020B0503020204020204" charset="-122"/>
              </a:rPr>
              <a:t>多普勒效应</a:t>
            </a:r>
          </a:p>
        </p:txBody>
      </p:sp>
      <p:sp>
        <p:nvSpPr>
          <p:cNvPr id="4" name="矩形 3"/>
          <p:cNvSpPr/>
          <p:nvPr/>
        </p:nvSpPr>
        <p:spPr>
          <a:xfrm>
            <a:off x="2350770" y="3014663"/>
            <a:ext cx="819150" cy="829945"/>
          </a:xfrm>
          <a:prstGeom prst="rect">
            <a:avLst/>
          </a:prstGeom>
        </p:spPr>
        <p:txBody>
          <a:bodyPr wrap="square">
            <a:spAutoFit/>
          </a:bodyPr>
          <a:lstStyle/>
          <a:p>
            <a:pPr algn="dist"/>
            <a:r>
              <a:rPr lang="zh-CN" altLang="en-US" sz="4800" b="1" dirty="0" smtClean="0">
                <a:solidFill>
                  <a:schemeClr val="bg1"/>
                </a:solidFill>
                <a:latin typeface="微软雅黑" panose="020B0503020204020204" charset="-122"/>
                <a:ea typeface="微软雅黑" panose="020B0503020204020204" charset="-122"/>
              </a:rPr>
              <a:t>一</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17" name="组合 16"/>
          <p:cNvGrpSpPr/>
          <p:nvPr/>
        </p:nvGrpSpPr>
        <p:grpSpPr>
          <a:xfrm>
            <a:off x="471041" y="549474"/>
            <a:ext cx="11248331" cy="3672408"/>
            <a:chOff x="471835" y="934424"/>
            <a:chExt cx="11248331" cy="3672408"/>
          </a:xfrm>
        </p:grpSpPr>
        <p:sp>
          <p:nvSpPr>
            <p:cNvPr id="27" name="圆角矩形 26"/>
            <p:cNvSpPr/>
            <p:nvPr/>
          </p:nvSpPr>
          <p:spPr>
            <a:xfrm>
              <a:off x="471835" y="1094413"/>
              <a:ext cx="11248331" cy="3512419"/>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9" name="图片 28"/>
            <p:cNvPicPr>
              <a:picLocks noChangeAspect="1"/>
            </p:cNvPicPr>
            <p:nvPr/>
          </p:nvPicPr>
          <p:blipFill>
            <a:blip r:embed="rId14"/>
            <a:stretch>
              <a:fillRect/>
            </a:stretch>
          </p:blipFill>
          <p:spPr>
            <a:xfrm>
              <a:off x="850294" y="934424"/>
              <a:ext cx="695238" cy="314286"/>
            </a:xfrm>
            <a:prstGeom prst="rect">
              <a:avLst/>
            </a:prstGeom>
          </p:spPr>
        </p:pic>
        <p:sp>
          <p:nvSpPr>
            <p:cNvPr id="30" name="文本框 2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5" name="矩形 34"/>
          <p:cNvSpPr/>
          <p:nvPr/>
        </p:nvSpPr>
        <p:spPr>
          <a:xfrm>
            <a:off x="605077" y="837506"/>
            <a:ext cx="7978243" cy="3242170"/>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根据多普勒效应可知，当两车均向</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O</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运动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在到达</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O</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之前</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时，乙司机接收到的频率一定比波源发出的频率高；当两车均向远离</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O</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的方向运动时，乙司机接收到的频率一定比波源发出的频率低，故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1" name="Picture 2" descr="3-11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0332" y="1092321"/>
            <a:ext cx="2493466" cy="19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0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blinds(horizontal)">
                                      <p:cBhvr>
                                        <p:cTn id="10" dur="500"/>
                                        <p:tgtEl>
                                          <p:spTgt spid="3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333450"/>
            <a:ext cx="11412000" cy="529373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上海市华东师范大学附属东昌中学高二期中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如图所示，静止的雷达测速仪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发射频率为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的超声波，该超声波被迎面驶来的汽车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反射后，又被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接收到。则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测速仪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的发射波与汽车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反射波</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相遇</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会发生干涉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汽车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接收到的超声波频率大于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测速仪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接收到汽车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的反射波频率小于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反射波在空气中的传播速度与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运动速度有关</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0"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3" name="圆角矩形 42">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TextBox 14"/>
          <p:cNvSpPr txBox="1"/>
          <p:nvPr/>
        </p:nvSpPr>
        <p:spPr>
          <a:xfrm>
            <a:off x="258077" y="3571798"/>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63842" name="Picture 2" descr="3-110"/>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3351" y="2525017"/>
            <a:ext cx="4292739" cy="74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0"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1" name="圆角矩形 40">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2" name="组合 21"/>
          <p:cNvGrpSpPr/>
          <p:nvPr/>
        </p:nvGrpSpPr>
        <p:grpSpPr>
          <a:xfrm>
            <a:off x="471041" y="333450"/>
            <a:ext cx="11248331" cy="5328592"/>
            <a:chOff x="471835" y="934424"/>
            <a:chExt cx="11248331" cy="5328592"/>
          </a:xfrm>
        </p:grpSpPr>
        <p:sp>
          <p:nvSpPr>
            <p:cNvPr id="23" name="圆角矩形 22"/>
            <p:cNvSpPr/>
            <p:nvPr/>
          </p:nvSpPr>
          <p:spPr>
            <a:xfrm>
              <a:off x="471835" y="1094415"/>
              <a:ext cx="11248331" cy="5168601"/>
            </a:xfrm>
            <a:prstGeom prst="roundRect">
              <a:avLst>
                <a:gd name="adj" fmla="val 139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6" name="图片 25"/>
            <p:cNvPicPr>
              <a:picLocks noChangeAspect="1"/>
            </p:cNvPicPr>
            <p:nvPr/>
          </p:nvPicPr>
          <p:blipFill>
            <a:blip r:embed="rId14"/>
            <a:stretch>
              <a:fillRect/>
            </a:stretch>
          </p:blipFill>
          <p:spPr>
            <a:xfrm>
              <a:off x="850294" y="934424"/>
              <a:ext cx="695238" cy="314286"/>
            </a:xfrm>
            <a:prstGeom prst="rect">
              <a:avLst/>
            </a:prstGeom>
          </p:spPr>
        </p:pic>
        <p:sp>
          <p:nvSpPr>
            <p:cNvPr id="27" name="文本框 2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1" name="矩形 20"/>
          <p:cNvSpPr/>
          <p:nvPr/>
        </p:nvSpPr>
        <p:spPr>
          <a:xfrm>
            <a:off x="605206" y="1629594"/>
            <a:ext cx="10980000" cy="3970318"/>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由多普勒效应可知，汽车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的反射波的频率大于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，所以测速仪</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的发射波与汽车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的反射波相遇不会发生干涉，故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多普勒效应可知汽车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接收到的超声波频率大于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多普勒效应可知，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相互靠近，测速仪</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接收到汽车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的反射波频率大于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同</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一介质中波的传播速度相等，故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2" descr="3-110"/>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00" y="735159"/>
            <a:ext cx="4722013" cy="82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528270"/>
            <a:ext cx="8802344"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南昌市第一中学月考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轮船在进港途中与港口间的距离随时间变化规律如图所示，则在港口所测到轮船上雾笛发出声音的频率是下列选项图中的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64866" name="Picture 2" descr="3-112"/>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1718" y="696954"/>
            <a:ext cx="2140191" cy="179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749772" y="2870768"/>
            <a:ext cx="10690868" cy="2127963"/>
            <a:chOff x="526431" y="2613323"/>
            <a:chExt cx="10690868" cy="2127963"/>
          </a:xfrm>
        </p:grpSpPr>
        <p:pic>
          <p:nvPicPr>
            <p:cNvPr id="164867" name="Picture 3" descr="3-11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31" y="2617846"/>
              <a:ext cx="5097616" cy="212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8" name="Picture 4" descr="3-11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9683" y="2613323"/>
              <a:ext cx="5097616" cy="212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Box 14"/>
          <p:cNvSpPr txBox="1"/>
          <p:nvPr/>
        </p:nvSpPr>
        <p:spPr>
          <a:xfrm>
            <a:off x="1795390" y="4502569"/>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5" name="组合 34"/>
          <p:cNvGrpSpPr/>
          <p:nvPr/>
        </p:nvGrpSpPr>
        <p:grpSpPr>
          <a:xfrm>
            <a:off x="471041" y="1197546"/>
            <a:ext cx="11248331" cy="3096344"/>
            <a:chOff x="471835" y="934424"/>
            <a:chExt cx="11248331" cy="3096344"/>
          </a:xfrm>
        </p:grpSpPr>
        <p:sp>
          <p:nvSpPr>
            <p:cNvPr id="36" name="圆角矩形 35"/>
            <p:cNvSpPr/>
            <p:nvPr/>
          </p:nvSpPr>
          <p:spPr>
            <a:xfrm>
              <a:off x="471835" y="1094413"/>
              <a:ext cx="11248331" cy="2936355"/>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7" name="图片 36"/>
            <p:cNvPicPr>
              <a:picLocks noChangeAspect="1"/>
            </p:cNvPicPr>
            <p:nvPr/>
          </p:nvPicPr>
          <p:blipFill>
            <a:blip r:embed="rId14"/>
            <a:stretch>
              <a:fillRect/>
            </a:stretch>
          </p:blipFill>
          <p:spPr>
            <a:xfrm>
              <a:off x="850294" y="934424"/>
              <a:ext cx="695238" cy="314286"/>
            </a:xfrm>
            <a:prstGeom prst="rect">
              <a:avLst/>
            </a:prstGeom>
          </p:spPr>
        </p:pic>
        <p:sp>
          <p:nvSpPr>
            <p:cNvPr id="38" name="文本框 3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3" name="矩形 32"/>
          <p:cNvSpPr/>
          <p:nvPr/>
        </p:nvSpPr>
        <p:spPr>
          <a:xfrm>
            <a:off x="605206" y="1485578"/>
            <a:ext cx="8298312" cy="267765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轮船匀速靠近港口的过程中，测到的频率不随时间变化，但速度大时，频率大，由</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图像可知，轮船靠近港口时三段时间内的速度关系为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符合题意。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 name="Picture 2" descr="3-11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0063" y="1701602"/>
            <a:ext cx="2140191" cy="179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704720"/>
            <a:ext cx="11394632"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扬州市高二开学考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为地球赤道上的测控站，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为地球静止卫星，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为低轨道卫星，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向周围空间发射的无线电信号频率均为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。在图示位置时，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接收到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发射的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无线电</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信号</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TextBox 14"/>
          <p:cNvSpPr txBox="1"/>
          <p:nvPr/>
        </p:nvSpPr>
        <p:spPr>
          <a:xfrm>
            <a:off x="243508" y="3960511"/>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65890" name="Picture 2" descr="3-11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7534" y="2194952"/>
            <a:ext cx="2444335" cy="247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1041" y="909514"/>
            <a:ext cx="11248331" cy="4104456"/>
            <a:chOff x="471835" y="934424"/>
            <a:chExt cx="11248331" cy="4104456"/>
          </a:xfrm>
        </p:grpSpPr>
        <p:sp>
          <p:nvSpPr>
            <p:cNvPr id="17" name="圆角矩形 16"/>
            <p:cNvSpPr/>
            <p:nvPr/>
          </p:nvSpPr>
          <p:spPr>
            <a:xfrm>
              <a:off x="471835" y="1094415"/>
              <a:ext cx="11248331" cy="3944465"/>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8" name="图片 17"/>
            <p:cNvPicPr>
              <a:picLocks noChangeAspect="1"/>
            </p:cNvPicPr>
            <p:nvPr/>
          </p:nvPicPr>
          <p:blipFill>
            <a:blip r:embed="rId3"/>
            <a:stretch>
              <a:fillRect/>
            </a:stretch>
          </p:blipFill>
          <p:spPr>
            <a:xfrm>
              <a:off x="850294" y="934424"/>
              <a:ext cx="695238" cy="314286"/>
            </a:xfrm>
            <a:prstGeom prst="rect">
              <a:avLst/>
            </a:prstGeom>
          </p:spPr>
        </p:pic>
        <p:sp>
          <p:nvSpPr>
            <p:cNvPr id="19" name="文本框 1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4"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5"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8"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9"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0"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2"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3"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14"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32" name="圆角矩形 31">
            <a:hlinkClick r:id="rId15"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 name="矩形 3"/>
          <p:cNvSpPr/>
          <p:nvPr/>
        </p:nvSpPr>
        <p:spPr>
          <a:xfrm>
            <a:off x="668074" y="1207071"/>
            <a:ext cx="10854265" cy="130317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为地球静止卫星，则角速度等于地球的自转的角速度，则</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O</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的距离保持不变，则</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3731655525"/>
              </p:ext>
            </p:extLst>
          </p:nvPr>
        </p:nvGraphicFramePr>
        <p:xfrm>
          <a:off x="752475" y="2596208"/>
          <a:ext cx="10647363" cy="2417762"/>
        </p:xfrm>
        <a:graphic>
          <a:graphicData uri="http://schemas.openxmlformats.org/presentationml/2006/ole">
            <mc:AlternateContent xmlns:mc="http://schemas.openxmlformats.org/markup-compatibility/2006">
              <mc:Choice xmlns:v="urn:schemas-microsoft-com:vml" Requires="v">
                <p:oleObj spid="_x0000_s160291" name="文档" r:id="rId16" imgW="10803397" imgH="2456731" progId="Word.Document.12">
                  <p:embed/>
                </p:oleObj>
              </mc:Choice>
              <mc:Fallback>
                <p:oleObj name="文档" r:id="rId16" imgW="10803397" imgH="2456731" progId="Word.Document.12">
                  <p:embed/>
                  <p:pic>
                    <p:nvPicPr>
                      <p:cNvPr id="0" name=""/>
                      <p:cNvPicPr/>
                      <p:nvPr/>
                    </p:nvPicPr>
                    <p:blipFill>
                      <a:blip r:embed="rId17"/>
                      <a:stretch>
                        <a:fillRect/>
                      </a:stretch>
                    </p:blipFill>
                    <p:spPr>
                      <a:xfrm>
                        <a:off x="752475" y="2596208"/>
                        <a:ext cx="10647363" cy="2417762"/>
                      </a:xfrm>
                      <a:prstGeom prst="rect">
                        <a:avLst/>
                      </a:prstGeom>
                    </p:spPr>
                  </p:pic>
                </p:oleObj>
              </mc:Fallback>
            </mc:AlternateContent>
          </a:graphicData>
        </a:graphic>
      </p:graphicFrame>
      <p:pic>
        <p:nvPicPr>
          <p:cNvPr id="33" name="Picture 2" descr="3-11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5526" y="1959878"/>
            <a:ext cx="2444335" cy="247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208484"/>
            <a:ext cx="11412000" cy="5262979"/>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如图所示，小球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一边贴着水面每秒振动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次，一边沿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轴正方向匀速移动。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处是它的初始位置；图为恰经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个周期时观察到的水面波，则下列说法正确的是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轴正方向一侧的观察者</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&gt;40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到</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频率大于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Hz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轴负方向一侧的观察者，接收到的频率大于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Hz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水面波的传播速度是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，小球匀速移动的速度是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 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水面波的传播速度是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0.4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，小球匀速移动的速度是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 m/s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7" name="TextBox 14"/>
          <p:cNvSpPr txBox="1"/>
          <p:nvPr/>
        </p:nvSpPr>
        <p:spPr>
          <a:xfrm>
            <a:off x="243508" y="2150688"/>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8" name="TextBox 14"/>
          <p:cNvSpPr txBox="1"/>
          <p:nvPr/>
        </p:nvSpPr>
        <p:spPr>
          <a:xfrm>
            <a:off x="233348" y="4082586"/>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66914" name="Picture 2" descr="3-116"/>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9951" y="1613071"/>
            <a:ext cx="3366977" cy="211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grpSp>
        <p:nvGrpSpPr>
          <p:cNvPr id="20" name="组合 19"/>
          <p:cNvGrpSpPr/>
          <p:nvPr/>
        </p:nvGrpSpPr>
        <p:grpSpPr>
          <a:xfrm>
            <a:off x="471041" y="251917"/>
            <a:ext cx="11248331" cy="5851698"/>
            <a:chOff x="471835" y="934424"/>
            <a:chExt cx="11248331" cy="5851698"/>
          </a:xfrm>
        </p:grpSpPr>
        <p:sp>
          <p:nvSpPr>
            <p:cNvPr id="21" name="圆角矩形 20"/>
            <p:cNvSpPr/>
            <p:nvPr/>
          </p:nvSpPr>
          <p:spPr>
            <a:xfrm>
              <a:off x="471835" y="1094413"/>
              <a:ext cx="11248331" cy="5691709"/>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2" name="图片 21"/>
            <p:cNvPicPr>
              <a:picLocks noChangeAspect="1"/>
            </p:cNvPicPr>
            <p:nvPr/>
          </p:nvPicPr>
          <p:blipFill>
            <a:blip r:embed="rId15"/>
            <a:stretch>
              <a:fillRect/>
            </a:stretch>
          </p:blipFill>
          <p:spPr>
            <a:xfrm>
              <a:off x="850294" y="934424"/>
              <a:ext cx="695238" cy="314286"/>
            </a:xfrm>
            <a:prstGeom prst="rect">
              <a:avLst/>
            </a:prstGeom>
          </p:spPr>
        </p:pic>
        <p:sp>
          <p:nvSpPr>
            <p:cNvPr id="24" name="文本框 23"/>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1" name="矩形 30"/>
          <p:cNvSpPr/>
          <p:nvPr/>
        </p:nvSpPr>
        <p:spPr>
          <a:xfrm>
            <a:off x="668075" y="539949"/>
            <a:ext cx="7227332" cy="3017236"/>
          </a:xfrm>
          <a:prstGeom prst="rect">
            <a:avLst/>
          </a:prstGeom>
        </p:spPr>
        <p:txBody>
          <a:bodyPr wrap="square">
            <a:spAutoFit/>
          </a:bodyPr>
          <a:lstStyle/>
          <a:p>
            <a:pPr algn="just">
              <a:lnSpc>
                <a:spcPct val="150000"/>
              </a:lnSpc>
              <a:spcAft>
                <a:spcPts val="0"/>
              </a:spcAf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小球每秒振动</a:t>
            </a:r>
            <a:r>
              <a:rPr lang="en-US" altLang="zh-CN" sz="2600" kern="100" dirty="0">
                <a:latin typeface="Times New Roman" panose="02020603050405020304" pitchFamily="18" charset="0"/>
                <a:ea typeface="楷体_GB2312" panose="02010609030101010101" pitchFamily="49" charset="-122"/>
              </a:rPr>
              <a:t>5</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次，所以波的频率为</a:t>
            </a:r>
            <a:r>
              <a:rPr lang="en-US" altLang="zh-CN" sz="2600" kern="100" dirty="0">
                <a:latin typeface="Times New Roman" panose="02020603050405020304" pitchFamily="18" charset="0"/>
                <a:ea typeface="楷体_GB2312" panose="02010609030101010101" pitchFamily="49" charset="-122"/>
              </a:rPr>
              <a:t>5 Hz</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，小球沿</a:t>
            </a:r>
            <a:r>
              <a:rPr lang="en-US" altLang="zh-CN" sz="2600" i="1" kern="100" dirty="0">
                <a:latin typeface="Times New Roman" panose="02020603050405020304" pitchFamily="18" charset="0"/>
                <a:ea typeface="楷体_GB2312" panose="02010609030101010101" pitchFamily="49" charset="-122"/>
              </a:rPr>
              <a:t>x</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轴正方向匀速移动，根据多普勒效应可知，位于</a:t>
            </a:r>
            <a:r>
              <a:rPr lang="en-US" altLang="zh-CN" sz="2600" i="1" kern="100" dirty="0">
                <a:latin typeface="Times New Roman" panose="02020603050405020304" pitchFamily="18" charset="0"/>
                <a:ea typeface="楷体_GB2312" panose="02010609030101010101" pitchFamily="49" charset="-122"/>
              </a:rPr>
              <a:t>x</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轴正方向一侧的观察者</a:t>
            </a:r>
            <a:r>
              <a:rPr lang="en-US" altLang="zh-CN" sz="2600" kern="100" dirty="0">
                <a:latin typeface="Times New Roman" panose="02020603050405020304" pitchFamily="18" charset="0"/>
                <a:ea typeface="方正中等线简体" panose="03000509000000000000" pitchFamily="65" charset="-122"/>
              </a:rPr>
              <a:t>(</a:t>
            </a:r>
            <a:r>
              <a:rPr lang="en-US" altLang="zh-CN" sz="2600" i="1" kern="100" dirty="0">
                <a:latin typeface="Times New Roman" panose="02020603050405020304" pitchFamily="18" charset="0"/>
                <a:ea typeface="方正中等线简体" panose="03000509000000000000" pitchFamily="65" charset="-122"/>
              </a:rPr>
              <a:t>x</a:t>
            </a:r>
            <a:r>
              <a:rPr lang="en-US" altLang="zh-CN" sz="2600" kern="100" dirty="0">
                <a:latin typeface="Times New Roman" panose="02020603050405020304" pitchFamily="18" charset="0"/>
                <a:ea typeface="方正中等线简体" panose="03000509000000000000" pitchFamily="65" charset="-122"/>
              </a:rPr>
              <a:t>&gt;40 cm)</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，接收到的频率大于</a:t>
            </a:r>
            <a:r>
              <a:rPr lang="en-US" altLang="zh-CN" sz="2600" kern="100" dirty="0">
                <a:latin typeface="Times New Roman" panose="02020603050405020304" pitchFamily="18" charset="0"/>
                <a:ea typeface="楷体_GB2312" panose="02010609030101010101" pitchFamily="49" charset="-122"/>
              </a:rPr>
              <a:t>5 Hz</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，位于</a:t>
            </a:r>
            <a:r>
              <a:rPr lang="en-US" altLang="zh-CN" sz="2600" i="1" kern="100" dirty="0">
                <a:latin typeface="Times New Roman" panose="02020603050405020304" pitchFamily="18" charset="0"/>
                <a:ea typeface="楷体_GB2312" panose="02010609030101010101" pitchFamily="49" charset="-122"/>
              </a:rPr>
              <a:t>x</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轴负方向一侧的观察者，接收到的频率小于</a:t>
            </a:r>
            <a:r>
              <a:rPr lang="en-US" altLang="zh-CN" sz="2600" kern="100" dirty="0">
                <a:latin typeface="Times New Roman" panose="02020603050405020304" pitchFamily="18" charset="0"/>
                <a:ea typeface="楷体_GB2312" panose="02010609030101010101" pitchFamily="49" charset="-122"/>
              </a:rPr>
              <a:t>5 Hz</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，所以</a:t>
            </a:r>
            <a:r>
              <a:rPr lang="en-US" altLang="zh-CN" sz="2600" kern="100" dirty="0">
                <a:latin typeface="Times New Roman" panose="02020603050405020304" pitchFamily="18" charset="0"/>
                <a:ea typeface="楷体_GB2312" panose="02010609030101010101" pitchFamily="49" charset="-122"/>
              </a:rPr>
              <a:t>A</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600" kern="100" dirty="0">
                <a:latin typeface="Times New Roman" panose="02020603050405020304" pitchFamily="18" charset="0"/>
                <a:ea typeface="楷体_GB2312" panose="02010609030101010101" pitchFamily="49" charset="-122"/>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4" name="对象 33"/>
          <p:cNvGraphicFramePr>
            <a:graphicFrameLocks noChangeAspect="1"/>
          </p:cNvGraphicFramePr>
          <p:nvPr>
            <p:extLst>
              <p:ext uri="{D42A27DB-BD31-4B8C-83A1-F6EECF244321}">
                <p14:modId xmlns:p14="http://schemas.microsoft.com/office/powerpoint/2010/main" val="2914892826"/>
              </p:ext>
            </p:extLst>
          </p:nvPr>
        </p:nvGraphicFramePr>
        <p:xfrm>
          <a:off x="771525" y="3555365"/>
          <a:ext cx="10679113" cy="2581275"/>
        </p:xfrm>
        <a:graphic>
          <a:graphicData uri="http://schemas.openxmlformats.org/presentationml/2006/ole">
            <mc:AlternateContent xmlns:mc="http://schemas.openxmlformats.org/markup-compatibility/2006">
              <mc:Choice xmlns:v="urn:schemas-microsoft-com:vml" Requires="v">
                <p:oleObj spid="_x0000_s103372" name="文档" r:id="rId16" imgW="10981671" imgH="2656936" progId="Word.Document.12">
                  <p:embed/>
                </p:oleObj>
              </mc:Choice>
              <mc:Fallback>
                <p:oleObj name="文档" r:id="rId16" imgW="10981671" imgH="2656936" progId="Word.Document.12">
                  <p:embed/>
                  <p:pic>
                    <p:nvPicPr>
                      <p:cNvPr id="0" name=""/>
                      <p:cNvPicPr/>
                      <p:nvPr/>
                    </p:nvPicPr>
                    <p:blipFill>
                      <a:blip r:embed="rId17"/>
                      <a:stretch>
                        <a:fillRect/>
                      </a:stretch>
                    </p:blipFill>
                    <p:spPr>
                      <a:xfrm>
                        <a:off x="771525" y="3555365"/>
                        <a:ext cx="10679113" cy="2581275"/>
                      </a:xfrm>
                      <a:prstGeom prst="rect">
                        <a:avLst/>
                      </a:prstGeom>
                    </p:spPr>
                  </p:pic>
                </p:oleObj>
              </mc:Fallback>
            </mc:AlternateContent>
          </a:graphicData>
        </a:graphic>
      </p:graphicFrame>
      <p:sp>
        <p:nvSpPr>
          <p:cNvPr id="35" name="矩形 34">
            <a:hlinkClick r:id="rId18"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返回</a:t>
            </a:r>
          </a:p>
        </p:txBody>
      </p:sp>
      <p:pic>
        <p:nvPicPr>
          <p:cNvPr id="23" name="Picture 2" descr="3-116"/>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6821" y="765498"/>
            <a:ext cx="3366977" cy="211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blinds(horizontal)">
                                      <p:cBhvr>
                                        <p:cTn id="10" dur="500"/>
                                        <p:tgtEl>
                                          <p:spTgt spid="3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4739" b="854"/>
          <a:stretch/>
        </p:blipFill>
        <p:spPr>
          <a:xfrm>
            <a:off x="7273608" y="2045970"/>
            <a:ext cx="4917600" cy="2766695"/>
          </a:xfrm>
          <a:prstGeom prst="rect">
            <a:avLst/>
          </a:prstGeom>
        </p:spPr>
      </p:pic>
      <p:sp>
        <p:nvSpPr>
          <p:cNvPr id="8" name="矩形 7"/>
          <p:cNvSpPr/>
          <p:nvPr/>
        </p:nvSpPr>
        <p:spPr>
          <a:xfrm flipV="1">
            <a:off x="7272338" y="2046604"/>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schemeClr val="bg1"/>
                </a:solidFill>
                <a:effectLst/>
                <a:latin typeface="微软雅黑" panose="020B0503020204020204" charset="-122"/>
                <a:ea typeface="微软雅黑" panose="020B0503020204020204" charset="-122"/>
              </a:rPr>
              <a:t>本课结束</a:t>
            </a:r>
            <a:endParaRPr lang="zh-CN" altLang="en-US" sz="3200" b="1" dirty="0">
              <a:solidFill>
                <a:schemeClr val="bg1"/>
              </a:solidFill>
              <a:effectLst/>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anose="020B0503020204020204" charset="-122"/>
                <a:ea typeface="微软雅黑" panose="020B0503020204020204" charset="-122"/>
              </a:rPr>
              <a:t>更多精彩内容请登录：</a:t>
            </a:r>
            <a:r>
              <a:rPr lang="en-US" altLang="zh-CN" sz="3200" b="1" dirty="0">
                <a:solidFill>
                  <a:schemeClr val="bg1"/>
                </a:solidFill>
                <a:latin typeface="微软雅黑" panose="020B0503020204020204" charset="-122"/>
                <a:ea typeface="微软雅黑" panose="020B0503020204020204" charset="-122"/>
              </a:rPr>
              <a:t>www.xinjiaoyu.com</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389206" y="189434"/>
            <a:ext cx="11412000" cy="1987892"/>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警车鸣笛从你身边飞速驶过，对于警车向你靠近和警车远离的过程，你会听到警笛的声音在变化。思考下列问题：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你听到警笛的音调有何不同？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389206" y="2205658"/>
            <a:ext cx="11412000" cy="69523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警车驶来时，音调变高；警车远离时，音调变低；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89206" y="2953654"/>
            <a:ext cx="11412000" cy="69523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实际上警笛的音调会变化吗？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89206" y="3717826"/>
            <a:ext cx="11412000" cy="69523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实际上警笛的音调不会变化；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89206" y="4492413"/>
            <a:ext cx="11412000" cy="69523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听到音调发生变化的原因是什么？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389206" y="5231736"/>
            <a:ext cx="11412000" cy="134156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警车与观察者如果相互靠近，观察者接收到的频率增加；二者如果相互远离，观察者接收到的频率减小，因此会感觉警笛音调变化。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909514"/>
            <a:ext cx="11412000" cy="5493812"/>
          </a:xfrm>
          <a:prstGeom prst="rect">
            <a:avLst/>
          </a:prstGeom>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多普勒效应</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spc="-100" dirty="0">
                <a:latin typeface="Times New Roman" panose="02020603050405020304" pitchFamily="18" charset="0"/>
                <a:ea typeface="方正中等线简体" panose="03000509000000000000" pitchFamily="65" charset="-122"/>
                <a:cs typeface="Times New Roman" panose="02020603050405020304" pitchFamily="18" charset="0"/>
              </a:rPr>
              <a:t>波源与观察者相互靠近或者相互远离时，接收到的波</a:t>
            </a:r>
            <a:r>
              <a:rPr lang="zh-CN" altLang="zh-CN" sz="26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600" u="sng"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都会</a:t>
            </a:r>
            <a:r>
              <a:rPr lang="zh-CN" altLang="zh-CN" sz="2600" kern="100" spc="-100" dirty="0">
                <a:latin typeface="Times New Roman" panose="02020603050405020304" pitchFamily="18" charset="0"/>
                <a:ea typeface="方正中等线简体" panose="03000509000000000000" pitchFamily="65" charset="-122"/>
                <a:cs typeface="Times New Roman" panose="02020603050405020304" pitchFamily="18" charset="0"/>
              </a:rPr>
              <a:t>发生变化的现象。</a:t>
            </a:r>
            <a:endParaRPr lang="zh-CN" altLang="zh-CN" sz="26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多普勒效应产生的原因</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spc="-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spc="-100" dirty="0">
                <a:latin typeface="Times New Roman" panose="02020603050405020304" pitchFamily="18" charset="0"/>
                <a:ea typeface="方正中等线简体" panose="03000509000000000000" pitchFamily="65" charset="-122"/>
                <a:cs typeface="Times New Roman" panose="02020603050405020304" pitchFamily="18" charset="0"/>
              </a:rPr>
              <a:t>当波源与观察者相对静止时，</a:t>
            </a:r>
            <a:r>
              <a:rPr lang="en-US" altLang="zh-CN" sz="2600" kern="100" spc="-100" dirty="0">
                <a:latin typeface="Times New Roman" panose="02020603050405020304" pitchFamily="18" charset="0"/>
                <a:ea typeface="方正中等线简体" panose="03000509000000000000" pitchFamily="65" charset="-122"/>
                <a:cs typeface="Courier New" panose="02070309020205020404" pitchFamily="49" charset="0"/>
              </a:rPr>
              <a:t>1 s</a:t>
            </a:r>
            <a:r>
              <a:rPr lang="zh-CN" altLang="zh-CN" sz="2600" kern="100" spc="-100" dirty="0">
                <a:latin typeface="Times New Roman" panose="02020603050405020304" pitchFamily="18" charset="0"/>
                <a:ea typeface="方正中等线简体" panose="03000509000000000000" pitchFamily="65" charset="-122"/>
                <a:cs typeface="Times New Roman" panose="02020603050405020304" pitchFamily="18" charset="0"/>
              </a:rPr>
              <a:t>内通过观察者的波峰</a:t>
            </a:r>
            <a:r>
              <a:rPr lang="en-US" altLang="zh-CN" sz="26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spc="-100" dirty="0">
                <a:latin typeface="Times New Roman" panose="02020603050405020304" pitchFamily="18" charset="0"/>
                <a:ea typeface="方正中等线简体" panose="03000509000000000000" pitchFamily="65" charset="-122"/>
                <a:cs typeface="Times New Roman" panose="02020603050405020304" pitchFamily="18" charset="0"/>
              </a:rPr>
              <a:t>或密部</a:t>
            </a:r>
            <a:r>
              <a:rPr lang="en-US" altLang="zh-CN" sz="26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spc="-100" dirty="0">
                <a:latin typeface="Times New Roman" panose="02020603050405020304" pitchFamily="18" charset="0"/>
                <a:ea typeface="方正中等线简体" panose="03000509000000000000" pitchFamily="65" charset="-122"/>
                <a:cs typeface="Times New Roman" panose="02020603050405020304" pitchFamily="18" charset="0"/>
              </a:rPr>
              <a:t>的数目</a:t>
            </a:r>
            <a:r>
              <a:rPr lang="zh-CN" altLang="zh-CN" sz="26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a:t>
            </a:r>
          </a:p>
          <a:p>
            <a:pPr algn="just">
              <a:lnSpc>
                <a:spcPct val="150000"/>
              </a:lnSpc>
              <a:spcAft>
                <a:spcPts val="0"/>
              </a:spcAft>
            </a:pP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，观测到的</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频率</a:t>
            </a:r>
            <a:r>
              <a:rPr lang="en-US" altLang="zh-CN" sz="26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波源</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振动的频率。</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当波源与观察者相互接近时，</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 s</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内通过观察者的波峰</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或密部</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数目</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a:t>
            </a:r>
          </a:p>
          <a:p>
            <a:pPr algn="just">
              <a:lnSpc>
                <a:spcPct val="150000"/>
              </a:lnSpc>
              <a:spcAft>
                <a:spcPts val="0"/>
              </a:spcAft>
            </a:pPr>
            <a:r>
              <a:rPr lang="en-US" altLang="zh-CN" sz="26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选填</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增加</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减少</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，观测到的</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频率</a:t>
            </a:r>
            <a:r>
              <a:rPr lang="en-US" altLang="zh-CN" sz="26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选填</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增大</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减小</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；反之，当波源与观察者相互远离时，观测到的</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频率</a:t>
            </a:r>
            <a:r>
              <a:rPr lang="en-US" altLang="zh-CN" sz="26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选填</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增大</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减小</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0" y="0"/>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流程图: 离页连接符 11"/>
          <p:cNvSpPr/>
          <p:nvPr/>
        </p:nvSpPr>
        <p:spPr>
          <a:xfrm>
            <a:off x="486354" y="0"/>
            <a:ext cx="1804035"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533858" y="88737"/>
            <a:ext cx="1709027"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梳理与总结</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矩形 4"/>
          <p:cNvSpPr/>
          <p:nvPr/>
        </p:nvSpPr>
        <p:spPr>
          <a:xfrm>
            <a:off x="8058472" y="1610544"/>
            <a:ext cx="851515"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10644291" y="2791247"/>
            <a:ext cx="851515"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一定</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3140601" y="3381623"/>
            <a:ext cx="851515"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10766201" y="3962425"/>
            <a:ext cx="851515"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增加</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6630893" y="4578677"/>
            <a:ext cx="851515"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增大</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7783021" y="5169599"/>
            <a:ext cx="851515"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减小</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15213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909514"/>
            <a:ext cx="11412000"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只要观察者与波源发生相对运动，就会产生多普勒效应，这种说法对吗？为什么？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0" y="0"/>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流程图: 离页连接符 11"/>
          <p:cNvSpPr/>
          <p:nvPr/>
        </p:nvSpPr>
        <p:spPr>
          <a:xfrm>
            <a:off x="486354" y="0"/>
            <a:ext cx="1804035"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533858" y="88737"/>
            <a:ext cx="1709027"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思考与讨论</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矩形 10"/>
          <p:cNvSpPr/>
          <p:nvPr/>
        </p:nvSpPr>
        <p:spPr>
          <a:xfrm>
            <a:off x="389206" y="2244949"/>
            <a:ext cx="11412000" cy="1957139"/>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不对，如果观察者绕着波源做圆周运动，虽然两者间发生了相对运动，但观察者接收的频率与波源发出的频率依然相等，并未发生多普勒效应。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36846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541797" y="1053530"/>
            <a:ext cx="11106821" cy="4968552"/>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4" name="矩形 3"/>
          <p:cNvSpPr/>
          <p:nvPr/>
        </p:nvSpPr>
        <p:spPr>
          <a:xfrm>
            <a:off x="771810" y="1197546"/>
            <a:ext cx="10646792" cy="4542462"/>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当波源和观察者向同一个方向运动时，一定发生多普勒效应。</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发生多普勒效应时，波源本身的频率没有变化。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多普勒效应是由于波的干涉引起的。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只有声波可产生多普勒效应。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甲、乙两列车相向行驶，两车均鸣笛，且所发出的笛声频率相同，那么乙车中的某旅客听到的甲车笛声频率低于他听到的乙车笛声频率。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10669810" y="1269554"/>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8865417" y="1915885"/>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7105059" y="2534063"/>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6037646" y="3199444"/>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p:cNvSpPr/>
          <p:nvPr/>
        </p:nvSpPr>
        <p:spPr>
          <a:xfrm>
            <a:off x="1721768" y="5093677"/>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925146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05458"/>
            <a:ext cx="11412000" cy="5262979"/>
          </a:xfrm>
          <a:prstGeom prst="rect">
            <a:avLst/>
          </a:prstGeom>
        </p:spPr>
        <p:txBody>
          <a:bodyPr wrap="square">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镇江市高二期中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如图甲所示，男同学站立不动吹口哨，一位女同学坐在秋千上来回摆动，据图乙，下列关于女同学的感受的说法正确的是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女同学从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运动过程中，她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听</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的哨声音调变低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女同学从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运动过程中，她听到的哨声音调变高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女同学在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点向右运动时，她听到的哨声音调不变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女同学在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点向左运动时，她听到的哨声音调变低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610343"/>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1</a:t>
              </a:r>
              <a:endParaRPr lang="zh-CN" altLang="en-US" sz="1600" dirty="0">
                <a:solidFill>
                  <a:prstClr val="white"/>
                </a:solidFill>
              </a:endParaRPr>
            </a:p>
          </p:txBody>
        </p:sp>
      </p:grpSp>
      <p:sp>
        <p:nvSpPr>
          <p:cNvPr id="14" name="TextBox 14"/>
          <p:cNvSpPr txBox="1"/>
          <p:nvPr/>
        </p:nvSpPr>
        <p:spPr>
          <a:xfrm>
            <a:off x="233983" y="4922192"/>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62818" name="Picture 2" descr="3-10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3162" y="1837640"/>
            <a:ext cx="5178668" cy="183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1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3448</Words>
  <Application>Microsoft Office PowerPoint</Application>
  <PresentationFormat>自定义</PresentationFormat>
  <Paragraphs>537</Paragraphs>
  <Slides>49</Slides>
  <Notes>6</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65" baseType="lpstr">
      <vt:lpstr>DOUYU Font</vt:lpstr>
      <vt:lpstr>方正中等线简体</vt:lpstr>
      <vt:lpstr>黑体</vt:lpstr>
      <vt:lpstr>华文黑体</vt:lpstr>
      <vt:lpstr>华文细黑</vt:lpstr>
      <vt:lpstr>楷体</vt:lpstr>
      <vt:lpstr>楷体_GB2312</vt:lpstr>
      <vt:lpstr>宋体</vt:lpstr>
      <vt:lpstr>微软雅黑</vt:lpstr>
      <vt:lpstr>Arial</vt:lpstr>
      <vt:lpstr>Book Antiqua</vt:lpstr>
      <vt:lpstr>Calibri</vt:lpstr>
      <vt:lpstr>Courier New</vt:lpstr>
      <vt:lpstr>Times New Roman</vt:lpstr>
      <vt:lpstr>7_Office 主题</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7338</cp:revision>
  <dcterms:created xsi:type="dcterms:W3CDTF">2014-11-27T01:03:00Z</dcterms:created>
  <dcterms:modified xsi:type="dcterms:W3CDTF">2024-04-29T03:19:42Z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